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9" r:id="rId5"/>
  </p:sldMasterIdLst>
  <p:notesMasterIdLst>
    <p:notesMasterId r:id="rId24"/>
  </p:notesMasterIdLst>
  <p:sldIdLst>
    <p:sldId id="265" r:id="rId6"/>
    <p:sldId id="2243" r:id="rId7"/>
    <p:sldId id="2268" r:id="rId8"/>
    <p:sldId id="2421" r:id="rId9"/>
    <p:sldId id="2416" r:id="rId10"/>
    <p:sldId id="2415" r:id="rId11"/>
    <p:sldId id="2424" r:id="rId12"/>
    <p:sldId id="2422" r:id="rId13"/>
    <p:sldId id="2420" r:id="rId14"/>
    <p:sldId id="2423" r:id="rId15"/>
    <p:sldId id="2411" r:id="rId16"/>
    <p:sldId id="2229" r:id="rId17"/>
    <p:sldId id="2412" r:id="rId18"/>
    <p:sldId id="2426" r:id="rId19"/>
    <p:sldId id="2277" r:id="rId20"/>
    <p:sldId id="2280" r:id="rId21"/>
    <p:sldId id="2410" r:id="rId22"/>
    <p:sldId id="2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C3335-8444-4C8A-85DB-C32D0BE1B8DF}" v="24" dt="2019-12-17T10:10:12.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45" autoAdjust="0"/>
    <p:restoredTop sz="73129" autoAdjust="0"/>
  </p:normalViewPr>
  <p:slideViewPr>
    <p:cSldViewPr snapToGrid="0" snapToObjects="1">
      <p:cViewPr varScale="1">
        <p:scale>
          <a:sx n="45" d="100"/>
          <a:sy n="45" d="100"/>
        </p:scale>
        <p:origin x="72" y="570"/>
      </p:cViewPr>
      <p:guideLst/>
    </p:cSldViewPr>
  </p:slideViewPr>
  <p:outlineViewPr>
    <p:cViewPr>
      <p:scale>
        <a:sx n="33" d="100"/>
        <a:sy n="33" d="100"/>
      </p:scale>
      <p:origin x="0" y="-328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540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Energy</c:v>
                </c:pt>
              </c:strCache>
            </c:strRef>
          </c:tx>
          <c:spPr>
            <a:ln>
              <a:noFill/>
            </a:ln>
          </c:spPr>
          <c:dPt>
            <c:idx val="0"/>
            <c:bubble3D val="0"/>
            <c:spPr>
              <a:solidFill>
                <a:srgbClr val="3E255A"/>
              </a:solidFill>
              <a:ln w="38100">
                <a:noFill/>
              </a:ln>
              <a:effectLst/>
            </c:spPr>
            <c:extLst>
              <c:ext xmlns:c16="http://schemas.microsoft.com/office/drawing/2014/chart" uri="{C3380CC4-5D6E-409C-BE32-E72D297353CC}">
                <c16:uniqueId val="{00000001-A2AB-40EF-BB95-8B3EA7D9676A}"/>
              </c:ext>
            </c:extLst>
          </c:dPt>
          <c:dPt>
            <c:idx val="1"/>
            <c:bubble3D val="0"/>
            <c:spPr>
              <a:solidFill>
                <a:srgbClr val="3E255A">
                  <a:alpha val="72000"/>
                </a:srgbClr>
              </a:solidFill>
              <a:ln w="57150">
                <a:noFill/>
              </a:ln>
              <a:effectLst/>
            </c:spPr>
            <c:extLst>
              <c:ext xmlns:c16="http://schemas.microsoft.com/office/drawing/2014/chart" uri="{C3380CC4-5D6E-409C-BE32-E72D297353CC}">
                <c16:uniqueId val="{00000003-A2AB-40EF-BB95-8B3EA7D9676A}"/>
              </c:ext>
            </c:extLst>
          </c:dPt>
          <c:dPt>
            <c:idx val="2"/>
            <c:bubble3D val="0"/>
            <c:spPr>
              <a:solidFill>
                <a:schemeClr val="bg2">
                  <a:lumMod val="50000"/>
                </a:schemeClr>
              </a:solidFill>
              <a:ln w="19050">
                <a:noFill/>
              </a:ln>
              <a:effectLst/>
            </c:spPr>
            <c:extLst>
              <c:ext xmlns:c16="http://schemas.microsoft.com/office/drawing/2014/chart" uri="{C3380CC4-5D6E-409C-BE32-E72D297353CC}">
                <c16:uniqueId val="{00000005-A2AB-40EF-BB95-8B3EA7D9676A}"/>
              </c:ext>
            </c:extLst>
          </c:dPt>
          <c:dPt>
            <c:idx val="3"/>
            <c:bubble3D val="0"/>
            <c:spPr>
              <a:solidFill>
                <a:srgbClr val="FF9900"/>
              </a:solidFill>
              <a:ln w="19050">
                <a:noFill/>
              </a:ln>
              <a:effectLst/>
            </c:spPr>
            <c:extLst>
              <c:ext xmlns:c16="http://schemas.microsoft.com/office/drawing/2014/chart" uri="{C3380CC4-5D6E-409C-BE32-E72D297353CC}">
                <c16:uniqueId val="{00000007-A2AB-40EF-BB95-8B3EA7D9676A}"/>
              </c:ext>
            </c:extLst>
          </c:dPt>
          <c:dPt>
            <c:idx val="4"/>
            <c:bubble3D val="0"/>
            <c:spPr>
              <a:solidFill>
                <a:srgbClr val="00B0F0"/>
              </a:solidFill>
              <a:ln w="19050">
                <a:noFill/>
              </a:ln>
              <a:effectLst/>
            </c:spPr>
            <c:extLst>
              <c:ext xmlns:c16="http://schemas.microsoft.com/office/drawing/2014/chart" uri="{C3380CC4-5D6E-409C-BE32-E72D297353CC}">
                <c16:uniqueId val="{00000009-A2AB-40EF-BB95-8B3EA7D9676A}"/>
              </c:ext>
            </c:extLst>
          </c:dPt>
          <c:dPt>
            <c:idx val="5"/>
            <c:bubble3D val="0"/>
            <c:spPr>
              <a:solidFill>
                <a:srgbClr val="006600">
                  <a:alpha val="70000"/>
                </a:srgbClr>
              </a:solidFill>
              <a:ln w="19050">
                <a:noFill/>
              </a:ln>
              <a:effectLst/>
            </c:spPr>
            <c:extLst>
              <c:ext xmlns:c16="http://schemas.microsoft.com/office/drawing/2014/chart" uri="{C3380CC4-5D6E-409C-BE32-E72D297353CC}">
                <c16:uniqueId val="{0000000B-A2AB-40EF-BB95-8B3EA7D9676A}"/>
              </c:ext>
            </c:extLst>
          </c:dPt>
          <c:dPt>
            <c:idx val="6"/>
            <c:bubble3D val="0"/>
            <c:spPr>
              <a:solidFill>
                <a:srgbClr val="006600"/>
              </a:solidFill>
              <a:ln w="19050">
                <a:noFill/>
              </a:ln>
              <a:effectLst/>
            </c:spPr>
            <c:extLst>
              <c:ext xmlns:c16="http://schemas.microsoft.com/office/drawing/2014/chart" uri="{C3380CC4-5D6E-409C-BE32-E72D297353CC}">
                <c16:uniqueId val="{0000000D-A2AB-40EF-BB95-8B3EA7D9676A}"/>
              </c:ext>
            </c:extLst>
          </c:dPt>
          <c:cat>
            <c:numRef>
              <c:f>Sheet1!$A$2:$A$8</c:f>
              <c:numCache>
                <c:formatCode>General</c:formatCode>
                <c:ptCount val="7"/>
              </c:numCache>
            </c:numRef>
          </c:cat>
          <c:val>
            <c:numRef>
              <c:f>Sheet1!$B$2:$B$8</c:f>
              <c:numCache>
                <c:formatCode>General</c:formatCode>
                <c:ptCount val="7"/>
                <c:pt idx="0">
                  <c:v>33</c:v>
                </c:pt>
                <c:pt idx="1">
                  <c:v>25</c:v>
                </c:pt>
                <c:pt idx="2">
                  <c:v>14</c:v>
                </c:pt>
                <c:pt idx="3">
                  <c:v>13</c:v>
                </c:pt>
                <c:pt idx="4">
                  <c:v>2</c:v>
                </c:pt>
                <c:pt idx="5">
                  <c:v>10</c:v>
                </c:pt>
                <c:pt idx="6">
                  <c:v>3</c:v>
                </c:pt>
              </c:numCache>
            </c:numRef>
          </c:val>
          <c:extLst>
            <c:ext xmlns:c16="http://schemas.microsoft.com/office/drawing/2014/chart" uri="{C3380CC4-5D6E-409C-BE32-E72D297353CC}">
              <c16:uniqueId val="{0000000E-A2AB-40EF-BB95-8B3EA7D9676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Energy</c:v>
                </c:pt>
              </c:strCache>
            </c:strRef>
          </c:tx>
          <c:spPr>
            <a:ln>
              <a:noFill/>
            </a:ln>
          </c:spPr>
          <c:dPt>
            <c:idx val="0"/>
            <c:bubble3D val="0"/>
            <c:spPr>
              <a:solidFill>
                <a:srgbClr val="3E255A"/>
              </a:solidFill>
              <a:ln w="38100">
                <a:noFill/>
              </a:ln>
              <a:effectLst/>
            </c:spPr>
            <c:extLst>
              <c:ext xmlns:c16="http://schemas.microsoft.com/office/drawing/2014/chart" uri="{C3380CC4-5D6E-409C-BE32-E72D297353CC}">
                <c16:uniqueId val="{00000001-2FBD-4763-BC05-3F4DDC3D7D2F}"/>
              </c:ext>
            </c:extLst>
          </c:dPt>
          <c:dPt>
            <c:idx val="1"/>
            <c:bubble3D val="0"/>
            <c:spPr>
              <a:solidFill>
                <a:srgbClr val="3E255A">
                  <a:alpha val="72000"/>
                </a:srgbClr>
              </a:solidFill>
              <a:ln w="57150">
                <a:noFill/>
              </a:ln>
              <a:effectLst/>
            </c:spPr>
            <c:extLst>
              <c:ext xmlns:c16="http://schemas.microsoft.com/office/drawing/2014/chart" uri="{C3380CC4-5D6E-409C-BE32-E72D297353CC}">
                <c16:uniqueId val="{00000003-2FBD-4763-BC05-3F4DDC3D7D2F}"/>
              </c:ext>
            </c:extLst>
          </c:dPt>
          <c:dPt>
            <c:idx val="2"/>
            <c:bubble3D val="0"/>
            <c:spPr>
              <a:solidFill>
                <a:schemeClr val="bg2">
                  <a:lumMod val="50000"/>
                </a:schemeClr>
              </a:solidFill>
              <a:ln w="19050">
                <a:noFill/>
              </a:ln>
              <a:effectLst/>
            </c:spPr>
            <c:extLst>
              <c:ext xmlns:c16="http://schemas.microsoft.com/office/drawing/2014/chart" uri="{C3380CC4-5D6E-409C-BE32-E72D297353CC}">
                <c16:uniqueId val="{00000005-2FBD-4763-BC05-3F4DDC3D7D2F}"/>
              </c:ext>
            </c:extLst>
          </c:dPt>
          <c:dPt>
            <c:idx val="3"/>
            <c:bubble3D val="0"/>
            <c:spPr>
              <a:solidFill>
                <a:srgbClr val="FF9900"/>
              </a:solidFill>
              <a:ln w="19050">
                <a:noFill/>
              </a:ln>
              <a:effectLst/>
            </c:spPr>
            <c:extLst>
              <c:ext xmlns:c16="http://schemas.microsoft.com/office/drawing/2014/chart" uri="{C3380CC4-5D6E-409C-BE32-E72D297353CC}">
                <c16:uniqueId val="{00000007-2FBD-4763-BC05-3F4DDC3D7D2F}"/>
              </c:ext>
            </c:extLst>
          </c:dPt>
          <c:dPt>
            <c:idx val="4"/>
            <c:bubble3D val="0"/>
            <c:spPr>
              <a:solidFill>
                <a:srgbClr val="00B0F0"/>
              </a:solidFill>
              <a:ln w="19050">
                <a:noFill/>
              </a:ln>
              <a:effectLst/>
            </c:spPr>
            <c:extLst>
              <c:ext xmlns:c16="http://schemas.microsoft.com/office/drawing/2014/chart" uri="{C3380CC4-5D6E-409C-BE32-E72D297353CC}">
                <c16:uniqueId val="{00000009-2FBD-4763-BC05-3F4DDC3D7D2F}"/>
              </c:ext>
            </c:extLst>
          </c:dPt>
          <c:dPt>
            <c:idx val="5"/>
            <c:bubble3D val="0"/>
            <c:spPr>
              <a:solidFill>
                <a:srgbClr val="006600">
                  <a:alpha val="70000"/>
                </a:srgbClr>
              </a:solidFill>
              <a:ln w="19050">
                <a:noFill/>
              </a:ln>
              <a:effectLst/>
            </c:spPr>
            <c:extLst>
              <c:ext xmlns:c16="http://schemas.microsoft.com/office/drawing/2014/chart" uri="{C3380CC4-5D6E-409C-BE32-E72D297353CC}">
                <c16:uniqueId val="{0000000B-2FBD-4763-BC05-3F4DDC3D7D2F}"/>
              </c:ext>
            </c:extLst>
          </c:dPt>
          <c:dPt>
            <c:idx val="6"/>
            <c:bubble3D val="0"/>
            <c:spPr>
              <a:solidFill>
                <a:srgbClr val="006600"/>
              </a:solidFill>
              <a:ln w="19050">
                <a:noFill/>
              </a:ln>
              <a:effectLst/>
            </c:spPr>
            <c:extLst>
              <c:ext xmlns:c16="http://schemas.microsoft.com/office/drawing/2014/chart" uri="{C3380CC4-5D6E-409C-BE32-E72D297353CC}">
                <c16:uniqueId val="{0000000D-2FBD-4763-BC05-3F4DDC3D7D2F}"/>
              </c:ext>
            </c:extLst>
          </c:dPt>
          <c:cat>
            <c:numRef>
              <c:f>Sheet1!$A$2:$A$8</c:f>
              <c:numCache>
                <c:formatCode>General</c:formatCode>
                <c:ptCount val="7"/>
              </c:numCache>
            </c:numRef>
          </c:cat>
          <c:val>
            <c:numRef>
              <c:f>Sheet1!$B$2:$B$8</c:f>
              <c:numCache>
                <c:formatCode>General</c:formatCode>
                <c:ptCount val="7"/>
                <c:pt idx="0">
                  <c:v>15</c:v>
                </c:pt>
                <c:pt idx="1">
                  <c:v>20</c:v>
                </c:pt>
                <c:pt idx="2">
                  <c:v>4</c:v>
                </c:pt>
                <c:pt idx="3">
                  <c:v>16</c:v>
                </c:pt>
                <c:pt idx="4">
                  <c:v>3</c:v>
                </c:pt>
                <c:pt idx="5">
                  <c:v>22</c:v>
                </c:pt>
                <c:pt idx="6">
                  <c:v>20</c:v>
                </c:pt>
              </c:numCache>
            </c:numRef>
          </c:val>
          <c:extLst>
            <c:ext xmlns:c16="http://schemas.microsoft.com/office/drawing/2014/chart" uri="{C3380CC4-5D6E-409C-BE32-E72D297353CC}">
              <c16:uniqueId val="{0000000E-2FBD-4763-BC05-3F4DDC3D7D2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A2BD1-3334-BA48-909A-302863812F04}" type="datetimeFigureOut">
              <a:rPr lang="en-US" smtClean="0"/>
              <a:t>12/18/2019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58D7E-757C-DD41-9BD7-FCEE5AEFF0EB}" type="slidenum">
              <a:rPr lang="en-US" smtClean="0"/>
              <a:t>‹Nr.›</a:t>
            </a:fld>
            <a:endParaRPr lang="en-US"/>
          </a:p>
        </p:txBody>
      </p:sp>
    </p:spTree>
    <p:extLst>
      <p:ext uri="{BB962C8B-B14F-4D97-AF65-F5344CB8AC3E}">
        <p14:creationId xmlns:p14="http://schemas.microsoft.com/office/powerpoint/2010/main" val="143158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b="1" dirty="0" err="1">
                <a:solidFill>
                  <a:schemeClr val="accent3"/>
                </a:solidFill>
              </a:rPr>
              <a:t>We</a:t>
            </a:r>
            <a:r>
              <a:rPr lang="fr-BE" b="1" dirty="0">
                <a:solidFill>
                  <a:schemeClr val="accent3"/>
                </a:solidFill>
              </a:rPr>
              <a:t> </a:t>
            </a:r>
            <a:r>
              <a:rPr lang="fr-BE" b="1" dirty="0" err="1">
                <a:solidFill>
                  <a:schemeClr val="accent3"/>
                </a:solidFill>
              </a:rPr>
              <a:t>will</a:t>
            </a:r>
            <a:r>
              <a:rPr lang="fr-BE" b="1" dirty="0">
                <a:solidFill>
                  <a:schemeClr val="accent3"/>
                </a:solidFill>
              </a:rPr>
              <a:t> do all </a:t>
            </a:r>
            <a:r>
              <a:rPr lang="fr-BE" b="1" dirty="0" err="1">
                <a:solidFill>
                  <a:schemeClr val="accent3"/>
                </a:solidFill>
              </a:rPr>
              <a:t>we</a:t>
            </a:r>
            <a:r>
              <a:rPr lang="fr-BE" b="1" dirty="0">
                <a:solidFill>
                  <a:schemeClr val="accent3"/>
                </a:solidFill>
              </a:rPr>
              <a:t> can to </a:t>
            </a:r>
            <a:r>
              <a:rPr lang="fr-BE" b="1" dirty="0" err="1">
                <a:solidFill>
                  <a:schemeClr val="accent3"/>
                </a:solidFill>
              </a:rPr>
              <a:t>reduce</a:t>
            </a:r>
            <a:r>
              <a:rPr lang="fr-BE" b="1" dirty="0">
                <a:solidFill>
                  <a:schemeClr val="accent3"/>
                </a:solidFill>
              </a:rPr>
              <a:t> </a:t>
            </a:r>
            <a:r>
              <a:rPr lang="fr-BE" b="1" dirty="0" err="1">
                <a:solidFill>
                  <a:schemeClr val="accent3"/>
                </a:solidFill>
              </a:rPr>
              <a:t>our</a:t>
            </a:r>
            <a:r>
              <a:rPr lang="fr-BE" b="1" dirty="0">
                <a:solidFill>
                  <a:schemeClr val="accent3"/>
                </a:solidFill>
              </a:rPr>
              <a:t> </a:t>
            </a:r>
            <a:r>
              <a:rPr lang="fr-BE" b="1" dirty="0" err="1">
                <a:solidFill>
                  <a:schemeClr val="accent3"/>
                </a:solidFill>
              </a:rPr>
              <a:t>emissions</a:t>
            </a:r>
            <a:r>
              <a:rPr lang="fr-BE" b="1" dirty="0">
                <a:solidFill>
                  <a:schemeClr val="accent3"/>
                </a:solidFill>
              </a:rPr>
              <a:t>, and </a:t>
            </a:r>
            <a:r>
              <a:rPr lang="fr-BE" b="1" dirty="0" err="1">
                <a:solidFill>
                  <a:schemeClr val="accent3"/>
                </a:solidFill>
              </a:rPr>
              <a:t>we</a:t>
            </a:r>
            <a:r>
              <a:rPr lang="fr-BE" b="1" dirty="0">
                <a:solidFill>
                  <a:schemeClr val="accent3"/>
                </a:solidFill>
              </a:rPr>
              <a:t> are the first to </a:t>
            </a:r>
            <a:r>
              <a:rPr lang="fr-BE" b="1" dirty="0" err="1">
                <a:solidFill>
                  <a:schemeClr val="accent3"/>
                </a:solidFill>
              </a:rPr>
              <a:t>act</a:t>
            </a:r>
            <a:r>
              <a:rPr lang="fr-BE" b="1" dirty="0">
                <a:solidFill>
                  <a:schemeClr val="accent3"/>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b="1" dirty="0">
                <a:solidFill>
                  <a:schemeClr val="accent3"/>
                </a:solidFill>
              </a:rPr>
              <a:t>Agriculture, </a:t>
            </a:r>
            <a:r>
              <a:rPr lang="fr-BE" b="1" dirty="0" err="1">
                <a:solidFill>
                  <a:schemeClr val="accent3"/>
                </a:solidFill>
              </a:rPr>
              <a:t>waste</a:t>
            </a:r>
            <a:r>
              <a:rPr lang="fr-BE" b="1" dirty="0">
                <a:solidFill>
                  <a:schemeClr val="accent3"/>
                </a:solidFill>
              </a:rPr>
              <a:t>, </a:t>
            </a:r>
            <a:r>
              <a:rPr lang="fr-BE" b="1" dirty="0" err="1">
                <a:solidFill>
                  <a:schemeClr val="accent3"/>
                </a:solidFill>
              </a:rPr>
              <a:t>coal</a:t>
            </a:r>
            <a:r>
              <a:rPr lang="fr-BE" b="1" dirty="0">
                <a:solidFill>
                  <a:schemeClr val="accent3"/>
                </a:solidFill>
              </a:rPr>
              <a:t> </a:t>
            </a:r>
            <a:r>
              <a:rPr lang="fr-BE" b="1" dirty="0" err="1">
                <a:solidFill>
                  <a:schemeClr val="accent3"/>
                </a:solidFill>
              </a:rPr>
              <a:t>industry</a:t>
            </a:r>
            <a:r>
              <a:rPr lang="fr-BE" b="1" dirty="0">
                <a:solidFill>
                  <a:schemeClr val="accent3"/>
                </a:solidFill>
              </a:rPr>
              <a:t> </a:t>
            </a:r>
            <a:r>
              <a:rPr lang="fr-BE" b="1" dirty="0" err="1">
                <a:solidFill>
                  <a:schemeClr val="accent3"/>
                </a:solidFill>
              </a:rPr>
              <a:t>we</a:t>
            </a:r>
            <a:r>
              <a:rPr lang="fr-BE" b="1" dirty="0">
                <a:solidFill>
                  <a:schemeClr val="accent3"/>
                </a:solidFill>
              </a:rPr>
              <a:t> have no </a:t>
            </a:r>
            <a:r>
              <a:rPr lang="fr-BE" b="1" dirty="0" err="1">
                <a:solidFill>
                  <a:schemeClr val="accent3"/>
                </a:solidFill>
              </a:rPr>
              <a:t>idea</a:t>
            </a:r>
            <a:r>
              <a:rPr lang="fr-BE" b="1" dirty="0">
                <a:solidFill>
                  <a:schemeClr val="accent3"/>
                </a:solidFill>
              </a:rPr>
              <a:t> about </a:t>
            </a:r>
            <a:r>
              <a:rPr lang="fr-BE" b="1" dirty="0" err="1">
                <a:solidFill>
                  <a:schemeClr val="accent3"/>
                </a:solidFill>
              </a:rPr>
              <a:t>what</a:t>
            </a:r>
            <a:r>
              <a:rPr lang="fr-BE" b="1" dirty="0">
                <a:solidFill>
                  <a:schemeClr val="accent3"/>
                </a:solidFill>
              </a:rPr>
              <a:t> </a:t>
            </a:r>
            <a:r>
              <a:rPr lang="fr-BE" b="1" dirty="0" err="1">
                <a:solidFill>
                  <a:schemeClr val="accent3"/>
                </a:solidFill>
              </a:rPr>
              <a:t>they</a:t>
            </a:r>
            <a:r>
              <a:rPr lang="fr-BE" b="1" dirty="0">
                <a:solidFill>
                  <a:schemeClr val="accent3"/>
                </a:solidFill>
              </a:rPr>
              <a:t> are </a:t>
            </a:r>
            <a:r>
              <a:rPr lang="fr-BE" b="1" dirty="0" err="1">
                <a:solidFill>
                  <a:schemeClr val="accent3"/>
                </a:solidFill>
              </a:rPr>
              <a:t>really</a:t>
            </a:r>
            <a:r>
              <a:rPr lang="fr-BE" b="1" dirty="0">
                <a:solidFill>
                  <a:schemeClr val="accent3"/>
                </a:solidFill>
              </a:rPr>
              <a:t> </a:t>
            </a:r>
            <a:r>
              <a:rPr lang="fr-BE" b="1" dirty="0" err="1">
                <a:solidFill>
                  <a:schemeClr val="accent3"/>
                </a:solidFill>
              </a:rPr>
              <a:t>doing</a:t>
            </a:r>
            <a:r>
              <a:rPr lang="fr-BE" b="1" dirty="0">
                <a:solidFill>
                  <a:schemeClr val="accent3"/>
                </a:solidFill>
              </a:rPr>
              <a:t> </a:t>
            </a:r>
            <a:endParaRPr lang="fr-BE" dirty="0"/>
          </a:p>
        </p:txBody>
      </p:sp>
      <p:sp>
        <p:nvSpPr>
          <p:cNvPr id="4" name="Slide Number Placeholder 3"/>
          <p:cNvSpPr>
            <a:spLocks noGrp="1"/>
          </p:cNvSpPr>
          <p:nvPr>
            <p:ph type="sldNum" sz="quarter" idx="5"/>
          </p:nvPr>
        </p:nvSpPr>
        <p:spPr/>
        <p:txBody>
          <a:bodyPr/>
          <a:lstStyle/>
          <a:p>
            <a:fld id="{B8158D7E-757C-DD41-9BD7-FCEE5AEFF0EB}" type="slidenum">
              <a:rPr lang="en-US" smtClean="0"/>
              <a:t>9</a:t>
            </a:fld>
            <a:endParaRPr lang="en-US"/>
          </a:p>
        </p:txBody>
      </p:sp>
    </p:spTree>
    <p:extLst>
      <p:ext uri="{BB962C8B-B14F-4D97-AF65-F5344CB8AC3E}">
        <p14:creationId xmlns:p14="http://schemas.microsoft.com/office/powerpoint/2010/main" val="69968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scenario (1.5TECH) aims to further increase the contribution of all the technology options, and relies more heavily on the deployment of biomass associated with significant amounts of carbon capture and storage (BECCS) in order to reach net zero emissions in 2050. The second scenario (1.5LIFE) relies less on the technology options of 1.5TECH, but assumes a drive by EU business and consumption patterns towards a more circular economy. Similarly, the increase in climate awareness of EU citizens translates in lifestyle changes and consumer choices more beneficial for the climate. These include a continuation of the trend by EU consumers towards less carbon intensive diets, the sharing economy in transport, limiting growth in air transport demand and more rational use of energy demand for heating and cooling. </a:t>
            </a:r>
          </a:p>
          <a:p>
            <a:endParaRPr lang="en-GB" dirty="0"/>
          </a:p>
          <a:p>
            <a:r>
              <a:rPr lang="en-GB" dirty="0"/>
              <a:t>CCUS makes the third largest contribution to </a:t>
            </a:r>
            <a:r>
              <a:rPr lang="en-GB" dirty="0" err="1"/>
              <a:t>comulative</a:t>
            </a:r>
            <a:r>
              <a:rPr lang="en-GB" dirty="0"/>
              <a:t> CO2 reduction in the IEA Clean Technology scenario (</a:t>
            </a:r>
            <a:r>
              <a:rPr lang="en-GB" dirty="0" err="1"/>
              <a:t>nergy</a:t>
            </a:r>
            <a:r>
              <a:rPr lang="en-GB" dirty="0"/>
              <a:t> efficiency 39%, RES 36%, CCUS 13%, fuel switching 7%, </a:t>
            </a:r>
            <a:r>
              <a:rPr lang="en-GB" dirty="0" err="1"/>
              <a:t>nucelar</a:t>
            </a:r>
            <a:r>
              <a:rPr lang="en-GB" dirty="0"/>
              <a:t> 5%)</a:t>
            </a:r>
            <a:endParaRPr lang="en-BE" dirty="0"/>
          </a:p>
        </p:txBody>
      </p:sp>
      <p:sp>
        <p:nvSpPr>
          <p:cNvPr id="4" name="Slide Number Placeholder 3"/>
          <p:cNvSpPr>
            <a:spLocks noGrp="1"/>
          </p:cNvSpPr>
          <p:nvPr>
            <p:ph type="sldNum" sz="quarter" idx="5"/>
          </p:nvPr>
        </p:nvSpPr>
        <p:spPr/>
        <p:txBody>
          <a:bodyPr/>
          <a:lstStyle/>
          <a:p>
            <a:fld id="{B8158D7E-757C-DD41-9BD7-FCEE5AEFF0EB}" type="slidenum">
              <a:rPr lang="en-US" smtClean="0"/>
              <a:t>12</a:t>
            </a:fld>
            <a:endParaRPr lang="en-US"/>
          </a:p>
        </p:txBody>
      </p:sp>
    </p:spTree>
    <p:extLst>
      <p:ext uri="{BB962C8B-B14F-4D97-AF65-F5344CB8AC3E}">
        <p14:creationId xmlns:p14="http://schemas.microsoft.com/office/powerpoint/2010/main" val="1168573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13241FE-18DA-C94C-ADC6-B82D7A561E53}"/>
              </a:ext>
            </a:extLst>
          </p:cNvPr>
          <p:cNvSpPr>
            <a:spLocks noGrp="1"/>
          </p:cNvSpPr>
          <p:nvPr>
            <p:ph type="pic" sz="quarter" idx="10"/>
          </p:nvPr>
        </p:nvSpPr>
        <p:spPr>
          <a:xfrm>
            <a:off x="5988050" y="1809749"/>
            <a:ext cx="5903913" cy="4320000"/>
          </a:xfrm>
          <a:noFill/>
          <a:ln>
            <a:noFill/>
          </a:ln>
        </p:spPr>
        <p:txBody>
          <a:bodyPr anchor="ctr" anchorCtr="1"/>
          <a:lstStyle/>
          <a:p>
            <a:r>
              <a:rPr lang="en-US"/>
              <a:t>Click icon to add picture</a:t>
            </a:r>
          </a:p>
        </p:txBody>
      </p:sp>
      <p:sp>
        <p:nvSpPr>
          <p:cNvPr id="21" name="Picture Placeholder 20">
            <a:extLst>
              <a:ext uri="{FF2B5EF4-FFF2-40B4-BE49-F238E27FC236}">
                <a16:creationId xmlns:a16="http://schemas.microsoft.com/office/drawing/2014/main" id="{5DC5D0A9-DB84-FE4F-AEA2-87A9EE0AB5D2}"/>
              </a:ext>
            </a:extLst>
          </p:cNvPr>
          <p:cNvSpPr>
            <a:spLocks noGrp="1"/>
          </p:cNvSpPr>
          <p:nvPr>
            <p:ph type="pic" sz="quarter" idx="12"/>
          </p:nvPr>
        </p:nvSpPr>
        <p:spPr>
          <a:xfrm>
            <a:off x="300038" y="1808163"/>
            <a:ext cx="6208319" cy="43200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17"/>
              <a:gd name="connsiteX1" fmla="*/ 2000 w 10000"/>
              <a:gd name="connsiteY1" fmla="*/ 0 h 10017"/>
              <a:gd name="connsiteX2" fmla="*/ 10000 w 10000"/>
              <a:gd name="connsiteY2" fmla="*/ 0 h 10017"/>
              <a:gd name="connsiteX3" fmla="*/ 9234 w 10000"/>
              <a:gd name="connsiteY3" fmla="*/ 10017 h 10017"/>
              <a:gd name="connsiteX4" fmla="*/ 0 w 10000"/>
              <a:gd name="connsiteY4" fmla="*/ 10000 h 10017"/>
              <a:gd name="connsiteX0" fmla="*/ 3205 w 13205"/>
              <a:gd name="connsiteY0" fmla="*/ 10017 h 10034"/>
              <a:gd name="connsiteX1" fmla="*/ 0 w 13205"/>
              <a:gd name="connsiteY1" fmla="*/ 0 h 10034"/>
              <a:gd name="connsiteX2" fmla="*/ 13205 w 13205"/>
              <a:gd name="connsiteY2" fmla="*/ 17 h 10034"/>
              <a:gd name="connsiteX3" fmla="*/ 12439 w 13205"/>
              <a:gd name="connsiteY3" fmla="*/ 10034 h 10034"/>
              <a:gd name="connsiteX4" fmla="*/ 3205 w 13205"/>
              <a:gd name="connsiteY4" fmla="*/ 10017 h 10034"/>
              <a:gd name="connsiteX0" fmla="*/ 3205 w 13205"/>
              <a:gd name="connsiteY0" fmla="*/ 10000 h 10017"/>
              <a:gd name="connsiteX1" fmla="*/ 0 w 13205"/>
              <a:gd name="connsiteY1" fmla="*/ 0 h 10017"/>
              <a:gd name="connsiteX2" fmla="*/ 13205 w 13205"/>
              <a:gd name="connsiteY2" fmla="*/ 0 h 10017"/>
              <a:gd name="connsiteX3" fmla="*/ 12439 w 13205"/>
              <a:gd name="connsiteY3" fmla="*/ 10017 h 10017"/>
              <a:gd name="connsiteX4" fmla="*/ 3205 w 13205"/>
              <a:gd name="connsiteY4" fmla="*/ 10000 h 10017"/>
              <a:gd name="connsiteX0" fmla="*/ 0 w 13212"/>
              <a:gd name="connsiteY0" fmla="*/ 9983 h 10017"/>
              <a:gd name="connsiteX1" fmla="*/ 7 w 13212"/>
              <a:gd name="connsiteY1" fmla="*/ 0 h 10017"/>
              <a:gd name="connsiteX2" fmla="*/ 13212 w 13212"/>
              <a:gd name="connsiteY2" fmla="*/ 0 h 10017"/>
              <a:gd name="connsiteX3" fmla="*/ 12446 w 13212"/>
              <a:gd name="connsiteY3" fmla="*/ 10017 h 10017"/>
              <a:gd name="connsiteX4" fmla="*/ 0 w 13212"/>
              <a:gd name="connsiteY4" fmla="*/ 9983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2" h="10017">
                <a:moveTo>
                  <a:pt x="0" y="9983"/>
                </a:moveTo>
                <a:cubicBezTo>
                  <a:pt x="2" y="6655"/>
                  <a:pt x="5" y="3328"/>
                  <a:pt x="7" y="0"/>
                </a:cubicBezTo>
                <a:lnTo>
                  <a:pt x="13212" y="0"/>
                </a:lnTo>
                <a:cubicBezTo>
                  <a:pt x="12957" y="3339"/>
                  <a:pt x="12701" y="6678"/>
                  <a:pt x="12446" y="10017"/>
                </a:cubicBezTo>
                <a:lnTo>
                  <a:pt x="0" y="9983"/>
                </a:lnTo>
                <a:close/>
              </a:path>
            </a:pathLst>
          </a:custGeom>
          <a:solidFill>
            <a:schemeClr val="accent2"/>
          </a:solidFill>
          <a:ln>
            <a:solidFill>
              <a:schemeClr val="accent2"/>
            </a:solidFill>
          </a:ln>
        </p:spPr>
        <p:txBody>
          <a:bodyPr>
            <a:normAutofit/>
          </a:bodyPr>
          <a:lstStyle>
            <a:lvl1pPr>
              <a:defRPr sz="100">
                <a:solidFill>
                  <a:schemeClr val="accent2"/>
                </a:solidFill>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6B00D747-620F-004F-82F4-97175ABFBC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944" y="239587"/>
            <a:ext cx="3081071" cy="1050985"/>
          </a:xfrm>
          <a:prstGeom prst="rect">
            <a:avLst/>
          </a:prstGeom>
        </p:spPr>
      </p:pic>
      <p:sp>
        <p:nvSpPr>
          <p:cNvPr id="10" name="Subtitle 2">
            <a:extLst>
              <a:ext uri="{FF2B5EF4-FFF2-40B4-BE49-F238E27FC236}">
                <a16:creationId xmlns:a16="http://schemas.microsoft.com/office/drawing/2014/main" id="{C65FBE41-0566-B448-A1E9-4918AD551799}"/>
              </a:ext>
            </a:extLst>
          </p:cNvPr>
          <p:cNvSpPr>
            <a:spLocks noGrp="1"/>
          </p:cNvSpPr>
          <p:nvPr>
            <p:ph type="subTitle" idx="1" hasCustomPrompt="1"/>
          </p:nvPr>
        </p:nvSpPr>
        <p:spPr>
          <a:xfrm>
            <a:off x="638652" y="4448247"/>
            <a:ext cx="5202767" cy="1395663"/>
          </a:xfrm>
        </p:spPr>
        <p:txBody>
          <a:bodyPr anchor="b" anchorCtr="0">
            <a:noAutofit/>
          </a:bodyPr>
          <a:lstStyle>
            <a:lvl1pPr marL="0" indent="0" algn="l">
              <a:lnSpc>
                <a:spcPct val="90000"/>
              </a:lnSpc>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or event</a:t>
            </a:r>
            <a:br>
              <a:rPr lang="en-GB" dirty="0"/>
            </a:br>
            <a:r>
              <a:rPr lang="en-GB" dirty="0"/>
              <a:t>Day Month Year</a:t>
            </a:r>
            <a:endParaRPr lang="en-US" dirty="0"/>
          </a:p>
        </p:txBody>
      </p:sp>
      <p:sp>
        <p:nvSpPr>
          <p:cNvPr id="12" name="Rectangle 11">
            <a:extLst>
              <a:ext uri="{FF2B5EF4-FFF2-40B4-BE49-F238E27FC236}">
                <a16:creationId xmlns:a16="http://schemas.microsoft.com/office/drawing/2014/main" id="{AB47B300-65F2-5842-B967-518DCBDDA199}"/>
              </a:ext>
            </a:extLst>
          </p:cNvPr>
          <p:cNvSpPr/>
          <p:nvPr userDrawn="1"/>
        </p:nvSpPr>
        <p:spPr>
          <a:xfrm>
            <a:off x="10752794" y="6283922"/>
            <a:ext cx="1216908" cy="42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A6D1933E-AAF6-6B49-9C03-3BD5D1DD3E51}"/>
              </a:ext>
            </a:extLst>
          </p:cNvPr>
          <p:cNvSpPr>
            <a:spLocks noGrp="1"/>
          </p:cNvSpPr>
          <p:nvPr>
            <p:ph type="body" sz="quarter" idx="11" hasCustomPrompt="1"/>
          </p:nvPr>
        </p:nvSpPr>
        <p:spPr>
          <a:xfrm>
            <a:off x="638652" y="2165350"/>
            <a:ext cx="5219008" cy="2214563"/>
          </a:xfrm>
        </p:spPr>
        <p:txBody>
          <a:bodyPr>
            <a:noAutofit/>
          </a:bodyPr>
          <a:lstStyle>
            <a:lvl1pPr marL="0" indent="0">
              <a:spcBef>
                <a:spcPts val="0"/>
              </a:spcBef>
              <a:buNone/>
              <a:defRPr sz="4000">
                <a:solidFill>
                  <a:schemeClr val="bg1"/>
                </a:solidFill>
                <a:latin typeface="+mj-lt"/>
              </a:defRPr>
            </a:lvl1pPr>
          </a:lstStyle>
          <a:p>
            <a:pPr lvl="0"/>
            <a:r>
              <a:rPr lang="en-US" dirty="0"/>
              <a:t>Title of the presentation</a:t>
            </a:r>
          </a:p>
        </p:txBody>
      </p:sp>
    </p:spTree>
    <p:extLst>
      <p:ext uri="{BB962C8B-B14F-4D97-AF65-F5344CB8AC3E}">
        <p14:creationId xmlns:p14="http://schemas.microsoft.com/office/powerpoint/2010/main" val="39583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5B5A8F-FE93-4F4C-B6DF-676809D8A201}"/>
              </a:ext>
            </a:extLst>
          </p:cNvPr>
          <p:cNvSpPr/>
          <p:nvPr userDrawn="1"/>
        </p:nvSpPr>
        <p:spPr>
          <a:xfrm>
            <a:off x="303541" y="1814513"/>
            <a:ext cx="6215062" cy="4321175"/>
          </a:xfrm>
          <a:custGeom>
            <a:avLst/>
            <a:gdLst>
              <a:gd name="connsiteX0" fmla="*/ 0 w 5784503"/>
              <a:gd name="connsiteY0" fmla="*/ 0 h 4321175"/>
              <a:gd name="connsiteX1" fmla="*/ 5784503 w 5784503"/>
              <a:gd name="connsiteY1" fmla="*/ 0 h 4321175"/>
              <a:gd name="connsiteX2" fmla="*/ 5784503 w 5784503"/>
              <a:gd name="connsiteY2" fmla="*/ 4321175 h 4321175"/>
              <a:gd name="connsiteX3" fmla="*/ 0 w 5784503"/>
              <a:gd name="connsiteY3" fmla="*/ 4321175 h 4321175"/>
              <a:gd name="connsiteX4" fmla="*/ 0 w 5784503"/>
              <a:gd name="connsiteY4" fmla="*/ 0 h 4321175"/>
              <a:gd name="connsiteX0" fmla="*/ 0 w 6148888"/>
              <a:gd name="connsiteY0" fmla="*/ 0 h 4321175"/>
              <a:gd name="connsiteX1" fmla="*/ 6148888 w 6148888"/>
              <a:gd name="connsiteY1" fmla="*/ 6875 h 4321175"/>
              <a:gd name="connsiteX2" fmla="*/ 5784503 w 6148888"/>
              <a:gd name="connsiteY2" fmla="*/ 4321175 h 4321175"/>
              <a:gd name="connsiteX3" fmla="*/ 0 w 6148888"/>
              <a:gd name="connsiteY3" fmla="*/ 4321175 h 4321175"/>
              <a:gd name="connsiteX4" fmla="*/ 0 w 6148888"/>
              <a:gd name="connsiteY4" fmla="*/ 0 h 43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8888" h="4321175">
                <a:moveTo>
                  <a:pt x="0" y="0"/>
                </a:moveTo>
                <a:lnTo>
                  <a:pt x="6148888" y="6875"/>
                </a:lnTo>
                <a:lnTo>
                  <a:pt x="5784503" y="4321175"/>
                </a:lnTo>
                <a:lnTo>
                  <a:pt x="0" y="4321175"/>
                </a:lnTo>
                <a:lnTo>
                  <a:pt x="0" y="0"/>
                </a:lnTo>
                <a:close/>
              </a:path>
            </a:pathLst>
          </a:cu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B00D747-620F-004F-82F4-97175ABFBC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944" y="239587"/>
            <a:ext cx="3081071" cy="1050985"/>
          </a:xfrm>
          <a:prstGeom prst="rect">
            <a:avLst/>
          </a:prstGeom>
        </p:spPr>
      </p:pic>
      <p:sp>
        <p:nvSpPr>
          <p:cNvPr id="12" name="Rectangle 11">
            <a:extLst>
              <a:ext uri="{FF2B5EF4-FFF2-40B4-BE49-F238E27FC236}">
                <a16:creationId xmlns:a16="http://schemas.microsoft.com/office/drawing/2014/main" id="{AB47B300-65F2-5842-B967-518DCBDDA199}"/>
              </a:ext>
            </a:extLst>
          </p:cNvPr>
          <p:cNvSpPr/>
          <p:nvPr userDrawn="1"/>
        </p:nvSpPr>
        <p:spPr>
          <a:xfrm>
            <a:off x="10752794" y="6283922"/>
            <a:ext cx="1216908" cy="42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C0F8444F-A241-C54F-B177-570684756A24}"/>
              </a:ext>
            </a:extLst>
          </p:cNvPr>
          <p:cNvSpPr>
            <a:spLocks noGrp="1"/>
          </p:cNvSpPr>
          <p:nvPr>
            <p:ph type="body" sz="quarter" idx="13" hasCustomPrompt="1"/>
          </p:nvPr>
        </p:nvSpPr>
        <p:spPr>
          <a:xfrm>
            <a:off x="646299" y="3419476"/>
            <a:ext cx="5214751" cy="1889124"/>
          </a:xfrm>
          <a:ln>
            <a:noFill/>
          </a:ln>
        </p:spPr>
        <p:txBody>
          <a:bodyPr anchor="t">
            <a:noAutofit/>
          </a:bodyPr>
          <a:lstStyle>
            <a:lvl1pPr marL="0" indent="0">
              <a:buNone/>
              <a:defRPr sz="24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Surname</a:t>
            </a:r>
          </a:p>
          <a:p>
            <a:pPr lvl="0"/>
            <a:r>
              <a:rPr lang="en-GB" dirty="0" err="1"/>
              <a:t>Email.address@iogp.org</a:t>
            </a:r>
            <a:endParaRPr lang="en-GB" dirty="0"/>
          </a:p>
        </p:txBody>
      </p:sp>
      <p:sp>
        <p:nvSpPr>
          <p:cNvPr id="11" name="TextBox 10">
            <a:extLst>
              <a:ext uri="{FF2B5EF4-FFF2-40B4-BE49-F238E27FC236}">
                <a16:creationId xmlns:a16="http://schemas.microsoft.com/office/drawing/2014/main" id="{33116FB8-FD5A-204B-8E65-DC56F22B0F61}"/>
              </a:ext>
            </a:extLst>
          </p:cNvPr>
          <p:cNvSpPr txBox="1"/>
          <p:nvPr userDrawn="1"/>
        </p:nvSpPr>
        <p:spPr>
          <a:xfrm>
            <a:off x="666456" y="2770458"/>
            <a:ext cx="5854995" cy="400110"/>
          </a:xfrm>
          <a:prstGeom prst="rect">
            <a:avLst/>
          </a:prstGeom>
          <a:noFill/>
          <a:ln>
            <a:noFill/>
          </a:ln>
        </p:spPr>
        <p:txBody>
          <a:bodyPr wrap="square" lIns="0" rtlCol="0">
            <a:spAutoFit/>
          </a:bodyPr>
          <a:lstStyle/>
          <a:p>
            <a:pPr defTabSz="457200"/>
            <a:r>
              <a:rPr lang="en-US" sz="2000" dirty="0">
                <a:solidFill>
                  <a:srgbClr val="FFFFFF"/>
                </a:solidFill>
              </a:rPr>
              <a:t>For more information please contact:</a:t>
            </a:r>
          </a:p>
        </p:txBody>
      </p:sp>
      <p:sp>
        <p:nvSpPr>
          <p:cNvPr id="13" name="TextBox 12">
            <a:extLst>
              <a:ext uri="{FF2B5EF4-FFF2-40B4-BE49-F238E27FC236}">
                <a16:creationId xmlns:a16="http://schemas.microsoft.com/office/drawing/2014/main" id="{87D1731D-C2EC-AA41-BD71-E749B5162D9E}"/>
              </a:ext>
            </a:extLst>
          </p:cNvPr>
          <p:cNvSpPr txBox="1"/>
          <p:nvPr userDrawn="1"/>
        </p:nvSpPr>
        <p:spPr>
          <a:xfrm>
            <a:off x="6673850" y="3230165"/>
            <a:ext cx="1708150" cy="1623219"/>
          </a:xfrm>
          <a:prstGeom prst="rect">
            <a:avLst/>
          </a:prstGeom>
          <a:noFill/>
        </p:spPr>
        <p:txBody>
          <a:bodyPr wrap="square" lIns="0" tIns="0" rIns="0" bIns="0" numCol="1" spcCol="180000" rtlCol="0" anchor="t" anchorCtr="0">
            <a:noAutofit/>
          </a:bodyPr>
          <a:lstStyle/>
          <a:p>
            <a:pPr>
              <a:spcBef>
                <a:spcPts val="0"/>
              </a:spcBef>
              <a:spcAft>
                <a:spcPts val="500"/>
              </a:spcAft>
            </a:pPr>
            <a:r>
              <a:rPr lang="en-US" sz="1300" b="1" kern="1200" baseline="0" dirty="0">
                <a:solidFill>
                  <a:srgbClr val="833177"/>
                </a:solidFill>
                <a:latin typeface="+mn-lt"/>
                <a:ea typeface="+mn-ea"/>
                <a:cs typeface="+mn-cs"/>
              </a:rPr>
              <a:t>Registered Office</a:t>
            </a:r>
            <a:endParaRPr lang="en-US" sz="1300" b="0" kern="1200" baseline="0" dirty="0">
              <a:solidFill>
                <a:srgbClr val="833177"/>
              </a:solidFill>
              <a:latin typeface="+mn-lt"/>
              <a:ea typeface="+mn-ea"/>
              <a:cs typeface="+mn-cs"/>
            </a:endParaRPr>
          </a:p>
          <a:p>
            <a:pPr>
              <a:spcBef>
                <a:spcPts val="100"/>
              </a:spcBef>
              <a:spcAft>
                <a:spcPts val="0"/>
              </a:spcAft>
            </a:pPr>
            <a:r>
              <a:rPr lang="en-GB" sz="1100" b="0" kern="1200" baseline="0" dirty="0">
                <a:solidFill>
                  <a:srgbClr val="000000"/>
                </a:solidFill>
                <a:latin typeface="+mn-lt"/>
                <a:ea typeface="+mn-ea"/>
                <a:cs typeface="+mn-cs"/>
              </a:rPr>
              <a:t>City Tower</a:t>
            </a:r>
          </a:p>
          <a:p>
            <a:pPr>
              <a:spcBef>
                <a:spcPts val="100"/>
              </a:spcBef>
              <a:spcAft>
                <a:spcPts val="0"/>
              </a:spcAft>
            </a:pPr>
            <a:r>
              <a:rPr lang="en-GB" sz="1100" b="0" kern="1200" baseline="0" dirty="0">
                <a:solidFill>
                  <a:srgbClr val="000000"/>
                </a:solidFill>
                <a:latin typeface="+mn-lt"/>
                <a:ea typeface="+mn-ea"/>
                <a:cs typeface="+mn-cs"/>
              </a:rPr>
              <a:t>Level 14</a:t>
            </a:r>
          </a:p>
          <a:p>
            <a:pPr>
              <a:spcBef>
                <a:spcPts val="100"/>
              </a:spcBef>
              <a:spcAft>
                <a:spcPts val="0"/>
              </a:spcAft>
            </a:pPr>
            <a:r>
              <a:rPr lang="en-GB" sz="1100" b="0" kern="1200" baseline="0" dirty="0">
                <a:solidFill>
                  <a:srgbClr val="000000"/>
                </a:solidFill>
                <a:latin typeface="+mn-lt"/>
                <a:ea typeface="+mn-ea"/>
                <a:cs typeface="+mn-cs"/>
              </a:rPr>
              <a:t>40 </a:t>
            </a:r>
            <a:r>
              <a:rPr lang="en-GB" sz="1100" b="0" kern="1200" baseline="0" dirty="0" err="1">
                <a:solidFill>
                  <a:srgbClr val="000000"/>
                </a:solidFill>
                <a:latin typeface="+mn-lt"/>
                <a:ea typeface="+mn-ea"/>
                <a:cs typeface="+mn-cs"/>
              </a:rPr>
              <a:t>Basinghall</a:t>
            </a:r>
            <a:r>
              <a:rPr lang="en-GB" sz="1100" b="0" kern="1200" baseline="0" dirty="0">
                <a:solidFill>
                  <a:srgbClr val="000000"/>
                </a:solidFill>
                <a:latin typeface="+mn-lt"/>
                <a:ea typeface="+mn-ea"/>
                <a:cs typeface="+mn-cs"/>
              </a:rPr>
              <a:t> Street</a:t>
            </a:r>
          </a:p>
          <a:p>
            <a:pPr>
              <a:spcBef>
                <a:spcPts val="100"/>
              </a:spcBef>
              <a:spcAft>
                <a:spcPts val="0"/>
              </a:spcAft>
            </a:pPr>
            <a:r>
              <a:rPr lang="en-GB" sz="1100" b="0" kern="1200" baseline="0" dirty="0">
                <a:solidFill>
                  <a:srgbClr val="000000"/>
                </a:solidFill>
                <a:latin typeface="+mn-lt"/>
                <a:ea typeface="+mn-ea"/>
                <a:cs typeface="+mn-cs"/>
              </a:rPr>
              <a:t>London EC2V 5DE</a:t>
            </a:r>
            <a:endParaRPr lang="en-US" sz="1100" b="0" kern="1200" baseline="0" dirty="0">
              <a:solidFill>
                <a:srgbClr val="000000"/>
              </a:solidFill>
              <a:latin typeface="+mn-lt"/>
              <a:ea typeface="+mn-ea"/>
              <a:cs typeface="+mn-cs"/>
            </a:endParaRPr>
          </a:p>
          <a:p>
            <a:pPr>
              <a:spcBef>
                <a:spcPts val="100"/>
              </a:spcBef>
              <a:spcAft>
                <a:spcPts val="0"/>
              </a:spcAft>
            </a:pPr>
            <a:r>
              <a:rPr lang="en-US" sz="1100" b="0" kern="1200" baseline="0" dirty="0">
                <a:solidFill>
                  <a:srgbClr val="000000"/>
                </a:solidFill>
                <a:latin typeface="+mn-lt"/>
                <a:ea typeface="+mn-ea"/>
                <a:cs typeface="+mn-cs"/>
              </a:rPr>
              <a:t>United Kingdom</a:t>
            </a:r>
          </a:p>
          <a:p>
            <a:pPr>
              <a:spcBef>
                <a:spcPts val="100"/>
              </a:spcBef>
              <a:spcAft>
                <a:spcPts val="0"/>
              </a:spcAft>
            </a:pPr>
            <a:r>
              <a:rPr lang="en-US" sz="1100" b="0" kern="1200" baseline="0" dirty="0">
                <a:solidFill>
                  <a:srgbClr val="000000"/>
                </a:solidFill>
                <a:latin typeface="+mn-lt"/>
                <a:ea typeface="+mn-ea"/>
                <a:cs typeface="+mn-cs"/>
              </a:rPr>
              <a:t>T +44 (0)20 3763 9700</a:t>
            </a:r>
          </a:p>
        </p:txBody>
      </p:sp>
      <p:sp>
        <p:nvSpPr>
          <p:cNvPr id="3" name="TextBox 2">
            <a:extLst>
              <a:ext uri="{FF2B5EF4-FFF2-40B4-BE49-F238E27FC236}">
                <a16:creationId xmlns:a16="http://schemas.microsoft.com/office/drawing/2014/main" id="{B4C7843B-2C18-8743-9FFE-D6ED4E149BDA}"/>
              </a:ext>
            </a:extLst>
          </p:cNvPr>
          <p:cNvSpPr txBox="1"/>
          <p:nvPr userDrawn="1"/>
        </p:nvSpPr>
        <p:spPr>
          <a:xfrm>
            <a:off x="6661150" y="5480050"/>
            <a:ext cx="5230813" cy="369332"/>
          </a:xfrm>
          <a:prstGeom prst="rect">
            <a:avLst/>
          </a:prstGeom>
          <a:noFill/>
        </p:spPr>
        <p:txBody>
          <a:bodyPr wrap="square" l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baseline="0" dirty="0" err="1">
                <a:solidFill>
                  <a:srgbClr val="000000"/>
                </a:solidFill>
                <a:latin typeface="+mn-lt"/>
                <a:ea typeface="+mn-ea"/>
                <a:cs typeface="+mn-cs"/>
              </a:rPr>
              <a:t>reception@iogp.org</a:t>
            </a:r>
            <a:endParaRPr lang="en-US" sz="1200" b="1" kern="1200" baseline="0" dirty="0">
              <a:solidFill>
                <a:srgbClr val="000000"/>
              </a:solidFill>
              <a:latin typeface="+mn-lt"/>
              <a:ea typeface="+mn-ea"/>
              <a:cs typeface="+mn-cs"/>
            </a:endParaRPr>
          </a:p>
        </p:txBody>
      </p:sp>
      <p:sp>
        <p:nvSpPr>
          <p:cNvPr id="6" name="TextBox 5">
            <a:extLst>
              <a:ext uri="{FF2B5EF4-FFF2-40B4-BE49-F238E27FC236}">
                <a16:creationId xmlns:a16="http://schemas.microsoft.com/office/drawing/2014/main" id="{22B1E1B4-DDB0-2A4B-A0E3-73A63C7836B6}"/>
              </a:ext>
            </a:extLst>
          </p:cNvPr>
          <p:cNvSpPr txBox="1"/>
          <p:nvPr userDrawn="1"/>
        </p:nvSpPr>
        <p:spPr>
          <a:xfrm>
            <a:off x="10399291" y="3236515"/>
            <a:ext cx="1684759" cy="1234794"/>
          </a:xfrm>
          <a:prstGeom prst="rect">
            <a:avLst/>
          </a:prstGeom>
          <a:noFill/>
        </p:spPr>
        <p:txBody>
          <a:bodyPr wrap="square" lIns="0" tIns="0" rIns="0" bIns="0" rtlCol="0">
            <a:noAutofit/>
          </a:bodyPr>
          <a:lstStyle/>
          <a:p>
            <a:pPr marL="0">
              <a:spcBef>
                <a:spcPts val="0"/>
              </a:spcBef>
              <a:spcAft>
                <a:spcPts val="400"/>
              </a:spcAft>
            </a:pPr>
            <a:r>
              <a:rPr lang="en-US" sz="1300" b="1" kern="1200" baseline="0" dirty="0">
                <a:solidFill>
                  <a:schemeClr val="accent2"/>
                </a:solidFill>
                <a:latin typeface="+mn-lt"/>
                <a:ea typeface="+mn-ea"/>
                <a:cs typeface="+mn-cs"/>
              </a:rPr>
              <a:t>Houston Office</a:t>
            </a:r>
          </a:p>
          <a:p>
            <a:pPr marL="0" marR="0" lvl="0" indent="0" algn="l" defTabSz="457200" rtl="0" eaLnBrk="1" fontAlgn="auto" latinLnBrk="0" hangingPunct="1">
              <a:lnSpc>
                <a:spcPct val="100000"/>
              </a:lnSpc>
              <a:spcBef>
                <a:spcPts val="100"/>
              </a:spcBef>
              <a:spcAft>
                <a:spcPts val="0"/>
              </a:spcAft>
              <a:buClrTx/>
              <a:buSzTx/>
              <a:buFontTx/>
              <a:buNone/>
              <a:tabLst/>
              <a:defRPr/>
            </a:pPr>
            <a:r>
              <a:rPr lang="en-GB" sz="1100" kern="1200" dirty="0">
                <a:solidFill>
                  <a:schemeClr val="tx1"/>
                </a:solidFill>
                <a:effectLst/>
                <a:latin typeface="+mn-lt"/>
                <a:ea typeface="+mn-ea"/>
                <a:cs typeface="+mn-cs"/>
              </a:rPr>
              <a:t>19219 Katy Freeway</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Suite 175</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Houston, TX 77094</a:t>
            </a:r>
            <a:br>
              <a:rPr lang="en-GB" sz="1100" kern="1200" dirty="0">
                <a:solidFill>
                  <a:schemeClr val="tx1"/>
                </a:solidFill>
                <a:effectLst/>
                <a:latin typeface="+mn-lt"/>
                <a:ea typeface="+mn-ea"/>
                <a:cs typeface="+mn-cs"/>
              </a:rPr>
            </a:br>
            <a:r>
              <a:rPr lang="en-GB" sz="1100" b="0" i="0" u="none" strike="noStrike" kern="1200" baseline="0" dirty="0">
                <a:solidFill>
                  <a:schemeClr val="tx1"/>
                </a:solidFill>
                <a:latin typeface="+mn-lt"/>
                <a:ea typeface="+mn-ea"/>
                <a:cs typeface="+mn-cs"/>
              </a:rPr>
              <a:t>United States</a:t>
            </a:r>
          </a:p>
          <a:p>
            <a:pPr>
              <a:spcAft>
                <a:spcPts val="0"/>
              </a:spcAft>
            </a:pPr>
            <a:r>
              <a:rPr lang="is-IS" sz="1100" b="0" i="0" u="none" strike="noStrike" kern="1200" baseline="0" dirty="0">
                <a:solidFill>
                  <a:schemeClr val="tx1"/>
                </a:solidFill>
                <a:latin typeface="+mn-lt"/>
                <a:ea typeface="+mn-ea"/>
                <a:cs typeface="+mn-cs"/>
              </a:rPr>
              <a:t>T </a:t>
            </a:r>
            <a:r>
              <a:rPr lang="en-GB" sz="1100" kern="1200" dirty="0">
                <a:solidFill>
                  <a:schemeClr val="tx1"/>
                </a:solidFill>
                <a:effectLst/>
                <a:latin typeface="+mn-lt"/>
                <a:ea typeface="+mn-ea"/>
                <a:cs typeface="+mn-cs"/>
              </a:rPr>
              <a:t>+1 (713) 261 0411</a:t>
            </a:r>
          </a:p>
        </p:txBody>
      </p:sp>
      <p:sp>
        <p:nvSpPr>
          <p:cNvPr id="17" name="TextBox 16">
            <a:extLst>
              <a:ext uri="{FF2B5EF4-FFF2-40B4-BE49-F238E27FC236}">
                <a16:creationId xmlns:a16="http://schemas.microsoft.com/office/drawing/2014/main" id="{708F29A3-F202-8D4E-BB78-C60DCD40D398}"/>
              </a:ext>
            </a:extLst>
          </p:cNvPr>
          <p:cNvSpPr txBox="1"/>
          <p:nvPr userDrawn="1"/>
        </p:nvSpPr>
        <p:spPr>
          <a:xfrm>
            <a:off x="8479541" y="3236515"/>
            <a:ext cx="1822209" cy="1083037"/>
          </a:xfrm>
          <a:prstGeom prst="rect">
            <a:avLst/>
          </a:prstGeom>
          <a:noFill/>
        </p:spPr>
        <p:txBody>
          <a:bodyPr wrap="square" lIns="0" tIns="0" rIns="0" bIns="0" rtlCol="0">
            <a:noAutofit/>
          </a:bodyPr>
          <a:lstStyle/>
          <a:p>
            <a:pPr marL="0">
              <a:spcBef>
                <a:spcPts val="0"/>
              </a:spcBef>
              <a:spcAft>
                <a:spcPts val="500"/>
              </a:spcAft>
            </a:pPr>
            <a:r>
              <a:rPr lang="en-US" sz="1300" b="1" kern="1200" baseline="0" dirty="0">
                <a:solidFill>
                  <a:schemeClr val="accent2"/>
                </a:solidFill>
                <a:latin typeface="+mn-lt"/>
                <a:ea typeface="+mn-ea"/>
                <a:cs typeface="+mn-cs"/>
              </a:rPr>
              <a:t>Brussels Office</a:t>
            </a:r>
          </a:p>
          <a:p>
            <a:pPr>
              <a:spcBef>
                <a:spcPts val="0"/>
              </a:spcBef>
              <a:spcAft>
                <a:spcPts val="0"/>
              </a:spcAft>
            </a:pPr>
            <a:r>
              <a:rPr lang="fr" sz="1100" b="0" i="0" u="none" strike="noStrike" kern="1200" dirty="0">
                <a:solidFill>
                  <a:schemeClr val="tx1"/>
                </a:solidFill>
                <a:effectLst/>
                <a:latin typeface="+mn-lt"/>
                <a:ea typeface="+mn-ea"/>
                <a:cs typeface="+mn-cs"/>
              </a:rPr>
              <a:t>Avenue de Tervuren 188A</a:t>
            </a:r>
          </a:p>
          <a:p>
            <a:pPr>
              <a:spcBef>
                <a:spcPts val="0"/>
              </a:spcBef>
              <a:spcAft>
                <a:spcPts val="0"/>
              </a:spcAft>
            </a:pPr>
            <a:r>
              <a:rPr lang="fr" sz="1100" b="0" i="0" u="none" strike="noStrike" kern="1200" dirty="0">
                <a:solidFill>
                  <a:schemeClr val="tx1"/>
                </a:solidFill>
                <a:effectLst/>
                <a:latin typeface="+mn-lt"/>
                <a:ea typeface="+mn-ea"/>
                <a:cs typeface="+mn-cs"/>
              </a:rPr>
              <a:t>B-1150 Brussels</a:t>
            </a:r>
          </a:p>
          <a:p>
            <a:pPr>
              <a:spcBef>
                <a:spcPts val="0"/>
              </a:spcBef>
              <a:spcAft>
                <a:spcPts val="0"/>
              </a:spcAft>
            </a:pPr>
            <a:r>
              <a:rPr lang="fr" sz="1100" b="0" i="0" u="none" strike="noStrike" kern="1200" dirty="0" err="1">
                <a:solidFill>
                  <a:schemeClr val="tx1"/>
                </a:solidFill>
                <a:effectLst/>
                <a:latin typeface="+mn-lt"/>
                <a:ea typeface="+mn-ea"/>
                <a:cs typeface="+mn-cs"/>
              </a:rPr>
              <a:t>Belgium</a:t>
            </a:r>
            <a:endParaRPr lang="fr" sz="1100" b="0" i="0" u="none" strike="noStrike"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 +32 (0)2 790 7762</a:t>
            </a:r>
          </a:p>
        </p:txBody>
      </p:sp>
      <p:sp>
        <p:nvSpPr>
          <p:cNvPr id="14" name="TextBox 13">
            <a:extLst>
              <a:ext uri="{FF2B5EF4-FFF2-40B4-BE49-F238E27FC236}">
                <a16:creationId xmlns:a16="http://schemas.microsoft.com/office/drawing/2014/main" id="{F987E147-4453-354D-8FE6-82CF9BE92F46}"/>
              </a:ext>
            </a:extLst>
          </p:cNvPr>
          <p:cNvSpPr txBox="1"/>
          <p:nvPr userDrawn="1"/>
        </p:nvSpPr>
        <p:spPr>
          <a:xfrm>
            <a:off x="632564" y="5452231"/>
            <a:ext cx="5229617" cy="338554"/>
          </a:xfrm>
          <a:prstGeom prst="rect">
            <a:avLst/>
          </a:prstGeom>
          <a:noFill/>
        </p:spPr>
        <p:txBody>
          <a:bodyPr wrap="square" lIns="0" tIns="0" rIns="0" bIns="0" rtlCol="0" anchor="b" anchorCtr="0">
            <a:spAutoFit/>
          </a:bodyPr>
          <a:lstStyle/>
          <a:p>
            <a:r>
              <a:rPr lang="en-GB" sz="2200" dirty="0" err="1">
                <a:solidFill>
                  <a:schemeClr val="bg1"/>
                </a:solidFill>
              </a:rPr>
              <a:t>www.iogp.org</a:t>
            </a:r>
            <a:endParaRPr lang="en-GB" sz="2200" dirty="0">
              <a:solidFill>
                <a:schemeClr val="bg1"/>
              </a:solidFill>
            </a:endParaRPr>
          </a:p>
        </p:txBody>
      </p:sp>
    </p:spTree>
    <p:extLst>
      <p:ext uri="{BB962C8B-B14F-4D97-AF65-F5344CB8AC3E}">
        <p14:creationId xmlns:p14="http://schemas.microsoft.com/office/powerpoint/2010/main" val="409316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amp; quote2">
    <p:spTree>
      <p:nvGrpSpPr>
        <p:cNvPr id="1" name=""/>
        <p:cNvGrpSpPr/>
        <p:nvPr/>
      </p:nvGrpSpPr>
      <p:grpSpPr>
        <a:xfrm>
          <a:off x="0" y="0"/>
          <a:ext cx="0" cy="0"/>
          <a:chOff x="0" y="0"/>
          <a:chExt cx="0" cy="0"/>
        </a:xfrm>
      </p:grpSpPr>
      <p:sp>
        <p:nvSpPr>
          <p:cNvPr id="12" name="Content Placeholder 7"/>
          <p:cNvSpPr>
            <a:spLocks noGrp="1"/>
          </p:cNvSpPr>
          <p:nvPr>
            <p:ph sz="quarter" idx="15" hasCustomPrompt="1"/>
          </p:nvPr>
        </p:nvSpPr>
        <p:spPr>
          <a:xfrm>
            <a:off x="5751447" y="1619250"/>
            <a:ext cx="6106120" cy="4545013"/>
          </a:xfrm>
          <a:custGeom>
            <a:avLst/>
            <a:gdLst>
              <a:gd name="connsiteX0" fmla="*/ 0 w 4595586"/>
              <a:gd name="connsiteY0" fmla="*/ 0 h 4560888"/>
              <a:gd name="connsiteX1" fmla="*/ 4595586 w 4595586"/>
              <a:gd name="connsiteY1" fmla="*/ 0 h 4560888"/>
              <a:gd name="connsiteX2" fmla="*/ 4595586 w 4595586"/>
              <a:gd name="connsiteY2" fmla="*/ 4560888 h 4560888"/>
              <a:gd name="connsiteX3" fmla="*/ 0 w 4595586"/>
              <a:gd name="connsiteY3" fmla="*/ 4560888 h 4560888"/>
              <a:gd name="connsiteX4" fmla="*/ 0 w 4595586"/>
              <a:gd name="connsiteY4" fmla="*/ 0 h 4560888"/>
              <a:gd name="connsiteX0" fmla="*/ 412694 w 4595586"/>
              <a:gd name="connsiteY0" fmla="*/ 8092 h 4560888"/>
              <a:gd name="connsiteX1" fmla="*/ 4595586 w 4595586"/>
              <a:gd name="connsiteY1" fmla="*/ 0 h 4560888"/>
              <a:gd name="connsiteX2" fmla="*/ 4595586 w 4595586"/>
              <a:gd name="connsiteY2" fmla="*/ 4560888 h 4560888"/>
              <a:gd name="connsiteX3" fmla="*/ 0 w 4595586"/>
              <a:gd name="connsiteY3" fmla="*/ 4560888 h 4560888"/>
              <a:gd name="connsiteX4" fmla="*/ 412694 w 4595586"/>
              <a:gd name="connsiteY4" fmla="*/ 8092 h 4560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5586" h="4560888">
                <a:moveTo>
                  <a:pt x="412694" y="8092"/>
                </a:moveTo>
                <a:lnTo>
                  <a:pt x="4595586" y="0"/>
                </a:lnTo>
                <a:lnTo>
                  <a:pt x="4595586" y="4560888"/>
                </a:lnTo>
                <a:lnTo>
                  <a:pt x="0" y="4560888"/>
                </a:lnTo>
                <a:lnTo>
                  <a:pt x="412694" y="8092"/>
                </a:lnTo>
                <a:close/>
              </a:path>
            </a:pathLst>
          </a:custGeom>
          <a:solidFill>
            <a:schemeClr val="accent1"/>
          </a:solidFill>
          <a:ln>
            <a:noFill/>
          </a:ln>
          <a:effectLst/>
        </p:spPr>
        <p:txBody>
          <a:bodyPr/>
          <a:lstStyle>
            <a:lvl1pPr algn="r">
              <a:defRPr/>
            </a:lvl1pPr>
          </a:lstStyle>
          <a:p>
            <a:pPr lvl="0"/>
            <a:r>
              <a:rPr lang="en-GB" dirty="0"/>
              <a:t>     Object</a:t>
            </a:r>
          </a:p>
        </p:txBody>
      </p:sp>
      <p:sp>
        <p:nvSpPr>
          <p:cNvPr id="2" name="Title 1"/>
          <p:cNvSpPr>
            <a:spLocks noGrp="1"/>
          </p:cNvSpPr>
          <p:nvPr>
            <p:ph type="title"/>
          </p:nvPr>
        </p:nvSpPr>
        <p:spPr/>
        <p:txBody>
          <a:bodyPr/>
          <a:lstStyle>
            <a:lvl1pPr>
              <a:lnSpc>
                <a:spcPct val="90000"/>
              </a:lnSpc>
              <a:defRPr sz="4000"/>
            </a:lvl1pPr>
          </a:lstStyle>
          <a:p>
            <a:r>
              <a:rPr lang="en-US"/>
              <a:t>Click to edit Master title style</a:t>
            </a:r>
            <a:endParaRPr lang="en-US" dirty="0"/>
          </a:p>
        </p:txBody>
      </p:sp>
      <p:sp>
        <p:nvSpPr>
          <p:cNvPr id="8" name="Text Placeholder 10"/>
          <p:cNvSpPr>
            <a:spLocks noGrp="1"/>
          </p:cNvSpPr>
          <p:nvPr>
            <p:ph type="body" sz="quarter" idx="13"/>
          </p:nvPr>
        </p:nvSpPr>
        <p:spPr>
          <a:xfrm>
            <a:off x="313267" y="1619251"/>
            <a:ext cx="5558367" cy="4545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2"/>
          <p:cNvSpPr>
            <a:spLocks noGrp="1"/>
          </p:cNvSpPr>
          <p:nvPr>
            <p:ph type="body" sz="quarter" idx="14" hasCustomPrompt="1"/>
          </p:nvPr>
        </p:nvSpPr>
        <p:spPr>
          <a:xfrm>
            <a:off x="6521451" y="2675925"/>
            <a:ext cx="4821767" cy="2667601"/>
          </a:xfrm>
        </p:spPr>
        <p:txBody>
          <a:bodyPr/>
          <a:lstStyle>
            <a:lvl1pPr marL="0" indent="0">
              <a:buNone/>
              <a:defRPr>
                <a:solidFill>
                  <a:srgbClr val="FFFFFF"/>
                </a:solidFill>
              </a:defRPr>
            </a:lvl1pPr>
          </a:lstStyle>
          <a:p>
            <a:pPr lvl="0"/>
            <a:r>
              <a:rPr lang="en-GB" dirty="0"/>
              <a:t>'You could use a pull out quote or something similar here’ </a:t>
            </a:r>
            <a:endParaRPr lang="en-US" dirty="0"/>
          </a:p>
        </p:txBody>
      </p:sp>
      <p:sp>
        <p:nvSpPr>
          <p:cNvPr id="9" name="Footer Placeholder 5"/>
          <p:cNvSpPr>
            <a:spLocks noGrp="1"/>
          </p:cNvSpPr>
          <p:nvPr>
            <p:ph type="ftr" sz="quarter" idx="3"/>
          </p:nvPr>
        </p:nvSpPr>
        <p:spPr>
          <a:xfrm>
            <a:off x="199544" y="6362314"/>
            <a:ext cx="38608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11" name="Slide Number Placeholder 8"/>
          <p:cNvSpPr>
            <a:spLocks noGrp="1"/>
          </p:cNvSpPr>
          <p:nvPr>
            <p:ph type="sldNum" sz="quarter" idx="4"/>
          </p:nvPr>
        </p:nvSpPr>
        <p:spPr>
          <a:xfrm>
            <a:off x="4812741" y="6362314"/>
            <a:ext cx="2959571" cy="365125"/>
          </a:xfrm>
          <a:prstGeom prst="rect">
            <a:avLst/>
          </a:prstGeom>
        </p:spPr>
        <p:txBody>
          <a:bodyPr vert="horz" lIns="91440" tIns="45720" rIns="91440" bIns="45720" rtlCol="0" anchor="ctr"/>
          <a:lstStyle>
            <a:lvl1pPr algn="r">
              <a:defRPr sz="1200">
                <a:solidFill>
                  <a:srgbClr val="53565A"/>
                </a:solidFill>
              </a:defRPr>
            </a:lvl1pPr>
          </a:lstStyle>
          <a:p>
            <a:pPr algn="ctr"/>
            <a:fld id="{8DD765FA-CC63-F54B-96A3-B32CEDCEE495}" type="slidenum">
              <a:rPr lang="en-US" smtClean="0"/>
              <a:pPr algn="ctr"/>
              <a:t>‹Nr.›</a:t>
            </a:fld>
            <a:endParaRPr lang="en-US" dirty="0"/>
          </a:p>
        </p:txBody>
      </p:sp>
    </p:spTree>
    <p:extLst>
      <p:ext uri="{BB962C8B-B14F-4D97-AF65-F5344CB8AC3E}">
        <p14:creationId xmlns:p14="http://schemas.microsoft.com/office/powerpoint/2010/main" val="255791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EC3969FA-24CE-B64E-999E-44829E8C30B8}"/>
              </a:ext>
            </a:extLst>
          </p:cNvPr>
          <p:cNvSpPr>
            <a:spLocks noGrp="1"/>
          </p:cNvSpPr>
          <p:nvPr>
            <p:ph type="pic" sz="quarter" idx="10"/>
          </p:nvPr>
        </p:nvSpPr>
        <p:spPr>
          <a:xfrm>
            <a:off x="5988050" y="329637"/>
            <a:ext cx="5903913" cy="5810250"/>
          </a:xfrm>
          <a:solidFill>
            <a:schemeClr val="bg1"/>
          </a:solidFill>
        </p:spPr>
        <p:txBody>
          <a:bodyPr anchor="ctr" anchorCtr="1"/>
          <a:lstStyle/>
          <a:p>
            <a:r>
              <a:rPr lang="en-US"/>
              <a:t>Click icon to add picture</a:t>
            </a:r>
          </a:p>
        </p:txBody>
      </p:sp>
      <p:sp>
        <p:nvSpPr>
          <p:cNvPr id="8" name="Picture Placeholder 20">
            <a:extLst>
              <a:ext uri="{FF2B5EF4-FFF2-40B4-BE49-F238E27FC236}">
                <a16:creationId xmlns:a16="http://schemas.microsoft.com/office/drawing/2014/main" id="{430D7DE5-BFE4-194A-8D10-3BC3E599BE20}"/>
              </a:ext>
            </a:extLst>
          </p:cNvPr>
          <p:cNvSpPr>
            <a:spLocks noGrp="1"/>
          </p:cNvSpPr>
          <p:nvPr>
            <p:ph type="pic" sz="quarter" idx="12"/>
          </p:nvPr>
        </p:nvSpPr>
        <p:spPr>
          <a:xfrm>
            <a:off x="300038" y="330365"/>
            <a:ext cx="6208319" cy="580632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17"/>
              <a:gd name="connsiteX1" fmla="*/ 2000 w 10000"/>
              <a:gd name="connsiteY1" fmla="*/ 0 h 10017"/>
              <a:gd name="connsiteX2" fmla="*/ 10000 w 10000"/>
              <a:gd name="connsiteY2" fmla="*/ 0 h 10017"/>
              <a:gd name="connsiteX3" fmla="*/ 9234 w 10000"/>
              <a:gd name="connsiteY3" fmla="*/ 10017 h 10017"/>
              <a:gd name="connsiteX4" fmla="*/ 0 w 10000"/>
              <a:gd name="connsiteY4" fmla="*/ 10000 h 10017"/>
              <a:gd name="connsiteX0" fmla="*/ 3205 w 13205"/>
              <a:gd name="connsiteY0" fmla="*/ 10017 h 10034"/>
              <a:gd name="connsiteX1" fmla="*/ 0 w 13205"/>
              <a:gd name="connsiteY1" fmla="*/ 0 h 10034"/>
              <a:gd name="connsiteX2" fmla="*/ 13205 w 13205"/>
              <a:gd name="connsiteY2" fmla="*/ 17 h 10034"/>
              <a:gd name="connsiteX3" fmla="*/ 12439 w 13205"/>
              <a:gd name="connsiteY3" fmla="*/ 10034 h 10034"/>
              <a:gd name="connsiteX4" fmla="*/ 3205 w 13205"/>
              <a:gd name="connsiteY4" fmla="*/ 10017 h 10034"/>
              <a:gd name="connsiteX0" fmla="*/ 3205 w 13205"/>
              <a:gd name="connsiteY0" fmla="*/ 10000 h 10017"/>
              <a:gd name="connsiteX1" fmla="*/ 0 w 13205"/>
              <a:gd name="connsiteY1" fmla="*/ 0 h 10017"/>
              <a:gd name="connsiteX2" fmla="*/ 13205 w 13205"/>
              <a:gd name="connsiteY2" fmla="*/ 0 h 10017"/>
              <a:gd name="connsiteX3" fmla="*/ 12439 w 13205"/>
              <a:gd name="connsiteY3" fmla="*/ 10017 h 10017"/>
              <a:gd name="connsiteX4" fmla="*/ 3205 w 13205"/>
              <a:gd name="connsiteY4" fmla="*/ 10000 h 10017"/>
              <a:gd name="connsiteX0" fmla="*/ 0 w 13212"/>
              <a:gd name="connsiteY0" fmla="*/ 9983 h 10017"/>
              <a:gd name="connsiteX1" fmla="*/ 7 w 13212"/>
              <a:gd name="connsiteY1" fmla="*/ 0 h 10017"/>
              <a:gd name="connsiteX2" fmla="*/ 13212 w 13212"/>
              <a:gd name="connsiteY2" fmla="*/ 0 h 10017"/>
              <a:gd name="connsiteX3" fmla="*/ 12446 w 13212"/>
              <a:gd name="connsiteY3" fmla="*/ 10017 h 10017"/>
              <a:gd name="connsiteX4" fmla="*/ 0 w 13212"/>
              <a:gd name="connsiteY4" fmla="*/ 9983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2" h="10017">
                <a:moveTo>
                  <a:pt x="0" y="9983"/>
                </a:moveTo>
                <a:cubicBezTo>
                  <a:pt x="2" y="6655"/>
                  <a:pt x="5" y="3328"/>
                  <a:pt x="7" y="0"/>
                </a:cubicBezTo>
                <a:lnTo>
                  <a:pt x="13212" y="0"/>
                </a:lnTo>
                <a:cubicBezTo>
                  <a:pt x="12957" y="3339"/>
                  <a:pt x="12701" y="6678"/>
                  <a:pt x="12446" y="10017"/>
                </a:cubicBezTo>
                <a:lnTo>
                  <a:pt x="0" y="9983"/>
                </a:lnTo>
                <a:close/>
              </a:path>
            </a:pathLst>
          </a:custGeom>
          <a:solidFill>
            <a:schemeClr val="accent2"/>
          </a:solidFill>
          <a:ln>
            <a:noFill/>
          </a:ln>
        </p:spPr>
        <p:txBody>
          <a:bodyPr>
            <a:noAutofit/>
          </a:bodyPr>
          <a:lstStyle>
            <a:lvl1pPr>
              <a:defRPr sz="1000">
                <a:solidFill>
                  <a:schemeClr val="tx1"/>
                </a:solidFill>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43C5B40E-FF61-684D-9006-F5F6076E9BCB}"/>
              </a:ext>
            </a:extLst>
          </p:cNvPr>
          <p:cNvSpPr>
            <a:spLocks noGrp="1"/>
          </p:cNvSpPr>
          <p:nvPr>
            <p:ph type="body" sz="quarter" idx="11" hasCustomPrompt="1"/>
          </p:nvPr>
        </p:nvSpPr>
        <p:spPr>
          <a:xfrm>
            <a:off x="638652" y="329878"/>
            <a:ext cx="5219008" cy="5799460"/>
          </a:xfrm>
        </p:spPr>
        <p:txBody>
          <a:bodyPr anchor="ctr" anchorCtr="0">
            <a:noAutofit/>
          </a:bodyPr>
          <a:lstStyle>
            <a:lvl1pPr marL="0" indent="0">
              <a:spcBef>
                <a:spcPts val="0"/>
              </a:spcBef>
              <a:buNone/>
              <a:defRPr sz="4000">
                <a:solidFill>
                  <a:schemeClr val="bg1"/>
                </a:solidFill>
                <a:latin typeface="+mj-lt"/>
              </a:defRPr>
            </a:lvl1pPr>
          </a:lstStyle>
          <a:p>
            <a:pPr lvl="0"/>
            <a:r>
              <a:rPr lang="en-US" dirty="0"/>
              <a:t>Divider title</a:t>
            </a:r>
          </a:p>
        </p:txBody>
      </p:sp>
    </p:spTree>
    <p:extLst>
      <p:ext uri="{BB962C8B-B14F-4D97-AF65-F5344CB8AC3E}">
        <p14:creationId xmlns:p14="http://schemas.microsoft.com/office/powerpoint/2010/main" val="193018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9EA729-AE1A-4A46-8BF8-C55358A22703}"/>
              </a:ext>
            </a:extLst>
          </p:cNvPr>
          <p:cNvSpPr>
            <a:spLocks noGrp="1"/>
          </p:cNvSpPr>
          <p:nvPr>
            <p:ph type="title"/>
          </p:nvPr>
        </p:nvSpPr>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99DF0561-2B28-B64A-A163-B964D410476C}"/>
              </a:ext>
            </a:extLst>
          </p:cNvPr>
          <p:cNvSpPr>
            <a:spLocks noGrp="1"/>
          </p:cNvSpPr>
          <p:nvPr>
            <p:ph type="body" sz="quarter" idx="10"/>
          </p:nvPr>
        </p:nvSpPr>
        <p:spPr>
          <a:xfrm>
            <a:off x="300038" y="1808163"/>
            <a:ext cx="1159192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40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mittee Slid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9EA729-AE1A-4A46-8BF8-C55358A22703}"/>
              </a:ext>
            </a:extLst>
          </p:cNvPr>
          <p:cNvSpPr>
            <a:spLocks noGrp="1"/>
          </p:cNvSpPr>
          <p:nvPr>
            <p:ph type="title"/>
          </p:nvPr>
        </p:nvSpPr>
        <p:spPr>
          <a:xfrm>
            <a:off x="300038" y="540000"/>
            <a:ext cx="9648825" cy="908365"/>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99DF0561-2B28-B64A-A163-B964D410476C}"/>
              </a:ext>
            </a:extLst>
          </p:cNvPr>
          <p:cNvSpPr>
            <a:spLocks noGrp="1"/>
          </p:cNvSpPr>
          <p:nvPr>
            <p:ph type="body" sz="quarter" idx="10"/>
          </p:nvPr>
        </p:nvSpPr>
        <p:spPr>
          <a:xfrm>
            <a:off x="300038" y="1808163"/>
            <a:ext cx="1159192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426E9D11-F64A-2B44-BB88-4B68FCE7AA85}"/>
              </a:ext>
            </a:extLst>
          </p:cNvPr>
          <p:cNvSpPr>
            <a:spLocks noGrp="1"/>
          </p:cNvSpPr>
          <p:nvPr>
            <p:ph type="pic" sz="quarter" idx="11"/>
          </p:nvPr>
        </p:nvSpPr>
        <p:spPr>
          <a:xfrm>
            <a:off x="10811963" y="360000"/>
            <a:ext cx="1080000" cy="1080000"/>
          </a:xfrm>
        </p:spPr>
        <p:txBody>
          <a:bodyPr/>
          <a:lstStyle/>
          <a:p>
            <a:r>
              <a:rPr lang="en-US"/>
              <a:t>Click icon to add picture</a:t>
            </a:r>
            <a:endParaRPr lang="en-US" dirty="0"/>
          </a:p>
        </p:txBody>
      </p:sp>
      <p:sp>
        <p:nvSpPr>
          <p:cNvPr id="4" name="TextBox 3">
            <a:extLst>
              <a:ext uri="{FF2B5EF4-FFF2-40B4-BE49-F238E27FC236}">
                <a16:creationId xmlns:a16="http://schemas.microsoft.com/office/drawing/2014/main" id="{71386EFE-DE96-E443-B6DB-55658B619A02}"/>
              </a:ext>
            </a:extLst>
          </p:cNvPr>
          <p:cNvSpPr txBox="1"/>
          <p:nvPr userDrawn="1"/>
        </p:nvSpPr>
        <p:spPr>
          <a:xfrm>
            <a:off x="300038" y="1010654"/>
            <a:ext cx="3743325" cy="461665"/>
          </a:xfrm>
          <a:prstGeom prst="rect">
            <a:avLst/>
          </a:prstGeom>
          <a:noFill/>
        </p:spPr>
        <p:txBody>
          <a:bodyPr wrap="square" lIns="0" rIns="0" rtlCol="0">
            <a:spAutoFit/>
          </a:bodyPr>
          <a:lstStyle/>
          <a:p>
            <a:r>
              <a:rPr lang="en-US" sz="2400" dirty="0">
                <a:solidFill>
                  <a:schemeClr val="tx2"/>
                </a:solidFill>
              </a:rPr>
              <a:t>Committee</a:t>
            </a:r>
          </a:p>
        </p:txBody>
      </p:sp>
      <p:sp>
        <p:nvSpPr>
          <p:cNvPr id="7" name="Text Placeholder 6">
            <a:extLst>
              <a:ext uri="{FF2B5EF4-FFF2-40B4-BE49-F238E27FC236}">
                <a16:creationId xmlns:a16="http://schemas.microsoft.com/office/drawing/2014/main" id="{42051B04-967E-6C44-8925-4C1F7C73CF8A}"/>
              </a:ext>
            </a:extLst>
          </p:cNvPr>
          <p:cNvSpPr>
            <a:spLocks noGrp="1"/>
          </p:cNvSpPr>
          <p:nvPr>
            <p:ph type="body" sz="quarter" idx="12" hasCustomPrompt="1"/>
          </p:nvPr>
        </p:nvSpPr>
        <p:spPr>
          <a:xfrm>
            <a:off x="300038" y="6365875"/>
            <a:ext cx="7667625" cy="220555"/>
          </a:xfrm>
        </p:spPr>
        <p:txBody>
          <a:bodyPr tIns="0" bIns="0">
            <a:noAutofit/>
          </a:bodyPr>
          <a:lstStyle>
            <a:lvl1pPr marL="0" indent="0">
              <a:buNone/>
              <a:defRPr sz="1500">
                <a:solidFill>
                  <a:schemeClr val="accent2"/>
                </a:solidFill>
              </a:defRPr>
            </a:lvl1pPr>
          </a:lstStyle>
          <a:p>
            <a:pPr lvl="0"/>
            <a:r>
              <a:rPr lang="en-US" dirty="0"/>
              <a:t>More information at</a:t>
            </a:r>
          </a:p>
        </p:txBody>
      </p:sp>
    </p:spTree>
    <p:extLst>
      <p:ext uri="{BB962C8B-B14F-4D97-AF65-F5344CB8AC3E}">
        <p14:creationId xmlns:p14="http://schemas.microsoft.com/office/powerpoint/2010/main" val="241452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5B5A8F-FE93-4F4C-B6DF-676809D8A201}"/>
              </a:ext>
            </a:extLst>
          </p:cNvPr>
          <p:cNvSpPr/>
          <p:nvPr userDrawn="1"/>
        </p:nvSpPr>
        <p:spPr>
          <a:xfrm>
            <a:off x="303541" y="1814513"/>
            <a:ext cx="6215062" cy="4321175"/>
          </a:xfrm>
          <a:custGeom>
            <a:avLst/>
            <a:gdLst>
              <a:gd name="connsiteX0" fmla="*/ 0 w 5784503"/>
              <a:gd name="connsiteY0" fmla="*/ 0 h 4321175"/>
              <a:gd name="connsiteX1" fmla="*/ 5784503 w 5784503"/>
              <a:gd name="connsiteY1" fmla="*/ 0 h 4321175"/>
              <a:gd name="connsiteX2" fmla="*/ 5784503 w 5784503"/>
              <a:gd name="connsiteY2" fmla="*/ 4321175 h 4321175"/>
              <a:gd name="connsiteX3" fmla="*/ 0 w 5784503"/>
              <a:gd name="connsiteY3" fmla="*/ 4321175 h 4321175"/>
              <a:gd name="connsiteX4" fmla="*/ 0 w 5784503"/>
              <a:gd name="connsiteY4" fmla="*/ 0 h 4321175"/>
              <a:gd name="connsiteX0" fmla="*/ 0 w 6148888"/>
              <a:gd name="connsiteY0" fmla="*/ 0 h 4321175"/>
              <a:gd name="connsiteX1" fmla="*/ 6148888 w 6148888"/>
              <a:gd name="connsiteY1" fmla="*/ 6875 h 4321175"/>
              <a:gd name="connsiteX2" fmla="*/ 5784503 w 6148888"/>
              <a:gd name="connsiteY2" fmla="*/ 4321175 h 4321175"/>
              <a:gd name="connsiteX3" fmla="*/ 0 w 6148888"/>
              <a:gd name="connsiteY3" fmla="*/ 4321175 h 4321175"/>
              <a:gd name="connsiteX4" fmla="*/ 0 w 6148888"/>
              <a:gd name="connsiteY4" fmla="*/ 0 h 432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8888" h="4321175">
                <a:moveTo>
                  <a:pt x="0" y="0"/>
                </a:moveTo>
                <a:lnTo>
                  <a:pt x="6148888" y="6875"/>
                </a:lnTo>
                <a:lnTo>
                  <a:pt x="5784503" y="4321175"/>
                </a:lnTo>
                <a:lnTo>
                  <a:pt x="0" y="4321175"/>
                </a:lnTo>
                <a:lnTo>
                  <a:pt x="0" y="0"/>
                </a:lnTo>
                <a:close/>
              </a:path>
            </a:pathLst>
          </a:cu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B00D747-620F-004F-82F4-97175ABFBC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944" y="239587"/>
            <a:ext cx="3081071" cy="1050985"/>
          </a:xfrm>
          <a:prstGeom prst="rect">
            <a:avLst/>
          </a:prstGeom>
        </p:spPr>
      </p:pic>
      <p:sp>
        <p:nvSpPr>
          <p:cNvPr id="12" name="Rectangle 11">
            <a:extLst>
              <a:ext uri="{FF2B5EF4-FFF2-40B4-BE49-F238E27FC236}">
                <a16:creationId xmlns:a16="http://schemas.microsoft.com/office/drawing/2014/main" id="{AB47B300-65F2-5842-B967-518DCBDDA199}"/>
              </a:ext>
            </a:extLst>
          </p:cNvPr>
          <p:cNvSpPr/>
          <p:nvPr userDrawn="1"/>
        </p:nvSpPr>
        <p:spPr>
          <a:xfrm>
            <a:off x="10752794" y="6283922"/>
            <a:ext cx="1216908" cy="42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C0F8444F-A241-C54F-B177-570684756A24}"/>
              </a:ext>
            </a:extLst>
          </p:cNvPr>
          <p:cNvSpPr>
            <a:spLocks noGrp="1"/>
          </p:cNvSpPr>
          <p:nvPr>
            <p:ph type="body" sz="quarter" idx="13" hasCustomPrompt="1"/>
          </p:nvPr>
        </p:nvSpPr>
        <p:spPr>
          <a:xfrm>
            <a:off x="646299" y="3419476"/>
            <a:ext cx="5214751" cy="1889124"/>
          </a:xfrm>
          <a:ln>
            <a:noFill/>
          </a:ln>
        </p:spPr>
        <p:txBody>
          <a:bodyPr anchor="t">
            <a:noAutofit/>
          </a:bodyPr>
          <a:lstStyle>
            <a:lvl1pPr marL="0" indent="0">
              <a:buNone/>
              <a:defRPr sz="2400" b="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Surname</a:t>
            </a:r>
          </a:p>
          <a:p>
            <a:pPr lvl="0"/>
            <a:r>
              <a:rPr lang="en-GB" dirty="0" err="1"/>
              <a:t>Email.address@iogp.org</a:t>
            </a:r>
            <a:endParaRPr lang="en-GB" dirty="0"/>
          </a:p>
        </p:txBody>
      </p:sp>
      <p:sp>
        <p:nvSpPr>
          <p:cNvPr id="11" name="TextBox 10">
            <a:extLst>
              <a:ext uri="{FF2B5EF4-FFF2-40B4-BE49-F238E27FC236}">
                <a16:creationId xmlns:a16="http://schemas.microsoft.com/office/drawing/2014/main" id="{33116FB8-FD5A-204B-8E65-DC56F22B0F61}"/>
              </a:ext>
            </a:extLst>
          </p:cNvPr>
          <p:cNvSpPr txBox="1"/>
          <p:nvPr userDrawn="1"/>
        </p:nvSpPr>
        <p:spPr>
          <a:xfrm>
            <a:off x="666456" y="2770458"/>
            <a:ext cx="5854995" cy="400110"/>
          </a:xfrm>
          <a:prstGeom prst="rect">
            <a:avLst/>
          </a:prstGeom>
          <a:noFill/>
          <a:ln>
            <a:noFill/>
          </a:ln>
        </p:spPr>
        <p:txBody>
          <a:bodyPr wrap="square" lIns="0" rtlCol="0">
            <a:spAutoFit/>
          </a:bodyPr>
          <a:lstStyle/>
          <a:p>
            <a:pPr defTabSz="457200"/>
            <a:r>
              <a:rPr lang="en-US" sz="2000" dirty="0">
                <a:solidFill>
                  <a:srgbClr val="FFFFFF"/>
                </a:solidFill>
              </a:rPr>
              <a:t>For more information please contact:</a:t>
            </a:r>
          </a:p>
        </p:txBody>
      </p:sp>
      <p:sp>
        <p:nvSpPr>
          <p:cNvPr id="13" name="TextBox 12">
            <a:extLst>
              <a:ext uri="{FF2B5EF4-FFF2-40B4-BE49-F238E27FC236}">
                <a16:creationId xmlns:a16="http://schemas.microsoft.com/office/drawing/2014/main" id="{87D1731D-C2EC-AA41-BD71-E749B5162D9E}"/>
              </a:ext>
            </a:extLst>
          </p:cNvPr>
          <p:cNvSpPr txBox="1"/>
          <p:nvPr userDrawn="1"/>
        </p:nvSpPr>
        <p:spPr>
          <a:xfrm>
            <a:off x="6673850" y="3230165"/>
            <a:ext cx="1708150" cy="1623219"/>
          </a:xfrm>
          <a:prstGeom prst="rect">
            <a:avLst/>
          </a:prstGeom>
          <a:noFill/>
        </p:spPr>
        <p:txBody>
          <a:bodyPr wrap="square" lIns="0" tIns="0" rIns="0" bIns="0" numCol="1" spcCol="180000" rtlCol="0" anchor="t" anchorCtr="0">
            <a:noAutofit/>
          </a:bodyPr>
          <a:lstStyle/>
          <a:p>
            <a:pPr>
              <a:spcBef>
                <a:spcPts val="0"/>
              </a:spcBef>
              <a:spcAft>
                <a:spcPts val="500"/>
              </a:spcAft>
            </a:pPr>
            <a:r>
              <a:rPr lang="en-US" sz="1300" b="1" kern="1200" baseline="0" dirty="0">
                <a:solidFill>
                  <a:srgbClr val="833177"/>
                </a:solidFill>
                <a:latin typeface="+mn-lt"/>
                <a:ea typeface="+mn-ea"/>
                <a:cs typeface="+mn-cs"/>
              </a:rPr>
              <a:t>Registered Office</a:t>
            </a:r>
            <a:endParaRPr lang="en-US" sz="1300" b="0" kern="1200" baseline="0" dirty="0">
              <a:solidFill>
                <a:srgbClr val="833177"/>
              </a:solidFill>
              <a:latin typeface="+mn-lt"/>
              <a:ea typeface="+mn-ea"/>
              <a:cs typeface="+mn-cs"/>
            </a:endParaRPr>
          </a:p>
          <a:p>
            <a:pPr>
              <a:spcBef>
                <a:spcPts val="100"/>
              </a:spcBef>
              <a:spcAft>
                <a:spcPts val="0"/>
              </a:spcAft>
            </a:pPr>
            <a:r>
              <a:rPr lang="en-GB" sz="1100" b="0" kern="1200" baseline="0" dirty="0">
                <a:solidFill>
                  <a:srgbClr val="000000"/>
                </a:solidFill>
                <a:latin typeface="+mn-lt"/>
                <a:ea typeface="+mn-ea"/>
                <a:cs typeface="+mn-cs"/>
              </a:rPr>
              <a:t>City Tower</a:t>
            </a:r>
          </a:p>
          <a:p>
            <a:pPr>
              <a:spcBef>
                <a:spcPts val="100"/>
              </a:spcBef>
              <a:spcAft>
                <a:spcPts val="0"/>
              </a:spcAft>
            </a:pPr>
            <a:r>
              <a:rPr lang="en-GB" sz="1100" b="0" kern="1200" baseline="0" dirty="0">
                <a:solidFill>
                  <a:srgbClr val="000000"/>
                </a:solidFill>
                <a:latin typeface="+mn-lt"/>
                <a:ea typeface="+mn-ea"/>
                <a:cs typeface="+mn-cs"/>
              </a:rPr>
              <a:t>Level 14</a:t>
            </a:r>
          </a:p>
          <a:p>
            <a:pPr>
              <a:spcBef>
                <a:spcPts val="100"/>
              </a:spcBef>
              <a:spcAft>
                <a:spcPts val="0"/>
              </a:spcAft>
            </a:pPr>
            <a:r>
              <a:rPr lang="en-GB" sz="1100" b="0" kern="1200" baseline="0" dirty="0">
                <a:solidFill>
                  <a:srgbClr val="000000"/>
                </a:solidFill>
                <a:latin typeface="+mn-lt"/>
                <a:ea typeface="+mn-ea"/>
                <a:cs typeface="+mn-cs"/>
              </a:rPr>
              <a:t>40 </a:t>
            </a:r>
            <a:r>
              <a:rPr lang="en-GB" sz="1100" b="0" kern="1200" baseline="0" dirty="0" err="1">
                <a:solidFill>
                  <a:srgbClr val="000000"/>
                </a:solidFill>
                <a:latin typeface="+mn-lt"/>
                <a:ea typeface="+mn-ea"/>
                <a:cs typeface="+mn-cs"/>
              </a:rPr>
              <a:t>Basinghall</a:t>
            </a:r>
            <a:r>
              <a:rPr lang="en-GB" sz="1100" b="0" kern="1200" baseline="0" dirty="0">
                <a:solidFill>
                  <a:srgbClr val="000000"/>
                </a:solidFill>
                <a:latin typeface="+mn-lt"/>
                <a:ea typeface="+mn-ea"/>
                <a:cs typeface="+mn-cs"/>
              </a:rPr>
              <a:t> Street</a:t>
            </a:r>
          </a:p>
          <a:p>
            <a:pPr>
              <a:spcBef>
                <a:spcPts val="100"/>
              </a:spcBef>
              <a:spcAft>
                <a:spcPts val="0"/>
              </a:spcAft>
            </a:pPr>
            <a:r>
              <a:rPr lang="en-GB" sz="1100" b="0" kern="1200" baseline="0" dirty="0">
                <a:solidFill>
                  <a:srgbClr val="000000"/>
                </a:solidFill>
                <a:latin typeface="+mn-lt"/>
                <a:ea typeface="+mn-ea"/>
                <a:cs typeface="+mn-cs"/>
              </a:rPr>
              <a:t>London EC2V 5DE</a:t>
            </a:r>
            <a:endParaRPr lang="en-US" sz="1100" b="0" kern="1200" baseline="0" dirty="0">
              <a:solidFill>
                <a:srgbClr val="000000"/>
              </a:solidFill>
              <a:latin typeface="+mn-lt"/>
              <a:ea typeface="+mn-ea"/>
              <a:cs typeface="+mn-cs"/>
            </a:endParaRPr>
          </a:p>
          <a:p>
            <a:pPr>
              <a:spcBef>
                <a:spcPts val="100"/>
              </a:spcBef>
              <a:spcAft>
                <a:spcPts val="0"/>
              </a:spcAft>
            </a:pPr>
            <a:r>
              <a:rPr lang="en-US" sz="1100" b="0" kern="1200" baseline="0" dirty="0">
                <a:solidFill>
                  <a:srgbClr val="000000"/>
                </a:solidFill>
                <a:latin typeface="+mn-lt"/>
                <a:ea typeface="+mn-ea"/>
                <a:cs typeface="+mn-cs"/>
              </a:rPr>
              <a:t>United Kingdom</a:t>
            </a:r>
          </a:p>
          <a:p>
            <a:pPr>
              <a:spcBef>
                <a:spcPts val="100"/>
              </a:spcBef>
              <a:spcAft>
                <a:spcPts val="0"/>
              </a:spcAft>
            </a:pPr>
            <a:r>
              <a:rPr lang="en-US" sz="1100" b="0" kern="1200" baseline="0" dirty="0">
                <a:solidFill>
                  <a:srgbClr val="000000"/>
                </a:solidFill>
                <a:latin typeface="+mn-lt"/>
                <a:ea typeface="+mn-ea"/>
                <a:cs typeface="+mn-cs"/>
              </a:rPr>
              <a:t>T +44 (0)20 3763 9700</a:t>
            </a:r>
          </a:p>
        </p:txBody>
      </p:sp>
      <p:sp>
        <p:nvSpPr>
          <p:cNvPr id="3" name="TextBox 2">
            <a:extLst>
              <a:ext uri="{FF2B5EF4-FFF2-40B4-BE49-F238E27FC236}">
                <a16:creationId xmlns:a16="http://schemas.microsoft.com/office/drawing/2014/main" id="{B4C7843B-2C18-8743-9FFE-D6ED4E149BDA}"/>
              </a:ext>
            </a:extLst>
          </p:cNvPr>
          <p:cNvSpPr txBox="1"/>
          <p:nvPr userDrawn="1"/>
        </p:nvSpPr>
        <p:spPr>
          <a:xfrm>
            <a:off x="6661150" y="5480050"/>
            <a:ext cx="5230813" cy="369332"/>
          </a:xfrm>
          <a:prstGeom prst="rect">
            <a:avLst/>
          </a:prstGeom>
          <a:noFill/>
        </p:spPr>
        <p:txBody>
          <a:bodyPr wrap="square" l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baseline="0" dirty="0" err="1">
                <a:solidFill>
                  <a:srgbClr val="000000"/>
                </a:solidFill>
                <a:latin typeface="+mn-lt"/>
                <a:ea typeface="+mn-ea"/>
                <a:cs typeface="+mn-cs"/>
              </a:rPr>
              <a:t>reception@iogp.org</a:t>
            </a:r>
            <a:endParaRPr lang="en-US" sz="1200" b="1" kern="1200" baseline="0" dirty="0">
              <a:solidFill>
                <a:srgbClr val="000000"/>
              </a:solidFill>
              <a:latin typeface="+mn-lt"/>
              <a:ea typeface="+mn-ea"/>
              <a:cs typeface="+mn-cs"/>
            </a:endParaRPr>
          </a:p>
        </p:txBody>
      </p:sp>
      <p:sp>
        <p:nvSpPr>
          <p:cNvPr id="6" name="TextBox 5">
            <a:extLst>
              <a:ext uri="{FF2B5EF4-FFF2-40B4-BE49-F238E27FC236}">
                <a16:creationId xmlns:a16="http://schemas.microsoft.com/office/drawing/2014/main" id="{22B1E1B4-DDB0-2A4B-A0E3-73A63C7836B6}"/>
              </a:ext>
            </a:extLst>
          </p:cNvPr>
          <p:cNvSpPr txBox="1"/>
          <p:nvPr userDrawn="1"/>
        </p:nvSpPr>
        <p:spPr>
          <a:xfrm>
            <a:off x="10399291" y="3236515"/>
            <a:ext cx="1684759" cy="1234794"/>
          </a:xfrm>
          <a:prstGeom prst="rect">
            <a:avLst/>
          </a:prstGeom>
          <a:noFill/>
        </p:spPr>
        <p:txBody>
          <a:bodyPr wrap="square" lIns="0" tIns="0" rIns="0" bIns="0" rtlCol="0">
            <a:noAutofit/>
          </a:bodyPr>
          <a:lstStyle/>
          <a:p>
            <a:pPr marL="0">
              <a:spcBef>
                <a:spcPts val="0"/>
              </a:spcBef>
              <a:spcAft>
                <a:spcPts val="400"/>
              </a:spcAft>
            </a:pPr>
            <a:r>
              <a:rPr lang="en-US" sz="1300" b="1" kern="1200" baseline="0" dirty="0">
                <a:solidFill>
                  <a:schemeClr val="accent2"/>
                </a:solidFill>
                <a:latin typeface="+mn-lt"/>
                <a:ea typeface="+mn-ea"/>
                <a:cs typeface="+mn-cs"/>
              </a:rPr>
              <a:t>Houston Office</a:t>
            </a:r>
          </a:p>
          <a:p>
            <a:pPr marL="0" marR="0" lvl="0" indent="0" algn="l" defTabSz="457200" rtl="0" eaLnBrk="1" fontAlgn="auto" latinLnBrk="0" hangingPunct="1">
              <a:lnSpc>
                <a:spcPct val="100000"/>
              </a:lnSpc>
              <a:spcBef>
                <a:spcPts val="100"/>
              </a:spcBef>
              <a:spcAft>
                <a:spcPts val="0"/>
              </a:spcAft>
              <a:buClrTx/>
              <a:buSzTx/>
              <a:buFontTx/>
              <a:buNone/>
              <a:tabLst/>
              <a:defRPr/>
            </a:pPr>
            <a:r>
              <a:rPr lang="en-GB" sz="1100" kern="1200" dirty="0">
                <a:solidFill>
                  <a:schemeClr val="tx1"/>
                </a:solidFill>
                <a:effectLst/>
                <a:latin typeface="+mn-lt"/>
                <a:ea typeface="+mn-ea"/>
                <a:cs typeface="+mn-cs"/>
              </a:rPr>
              <a:t>19219 Katy Freeway</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Suite 175</a:t>
            </a:r>
            <a:br>
              <a:rPr lang="en-GB" sz="1100" kern="1200" dirty="0">
                <a:solidFill>
                  <a:schemeClr val="tx1"/>
                </a:solidFill>
                <a:effectLst/>
                <a:latin typeface="+mn-lt"/>
                <a:ea typeface="+mn-ea"/>
                <a:cs typeface="+mn-cs"/>
              </a:rPr>
            </a:br>
            <a:r>
              <a:rPr lang="en-GB" sz="1100" kern="1200" dirty="0">
                <a:solidFill>
                  <a:schemeClr val="tx1"/>
                </a:solidFill>
                <a:effectLst/>
                <a:latin typeface="+mn-lt"/>
                <a:ea typeface="+mn-ea"/>
                <a:cs typeface="+mn-cs"/>
              </a:rPr>
              <a:t>Houston, TX 77094</a:t>
            </a:r>
            <a:br>
              <a:rPr lang="en-GB" sz="1100" kern="1200" dirty="0">
                <a:solidFill>
                  <a:schemeClr val="tx1"/>
                </a:solidFill>
                <a:effectLst/>
                <a:latin typeface="+mn-lt"/>
                <a:ea typeface="+mn-ea"/>
                <a:cs typeface="+mn-cs"/>
              </a:rPr>
            </a:br>
            <a:r>
              <a:rPr lang="en-GB" sz="1100" b="0" i="0" u="none" strike="noStrike" kern="1200" baseline="0" dirty="0">
                <a:solidFill>
                  <a:schemeClr val="tx1"/>
                </a:solidFill>
                <a:latin typeface="+mn-lt"/>
                <a:ea typeface="+mn-ea"/>
                <a:cs typeface="+mn-cs"/>
              </a:rPr>
              <a:t>United States</a:t>
            </a:r>
          </a:p>
          <a:p>
            <a:pPr>
              <a:spcAft>
                <a:spcPts val="0"/>
              </a:spcAft>
            </a:pPr>
            <a:r>
              <a:rPr lang="is-IS" sz="1100" b="0" i="0" u="none" strike="noStrike" kern="1200" baseline="0" dirty="0">
                <a:solidFill>
                  <a:schemeClr val="tx1"/>
                </a:solidFill>
                <a:latin typeface="+mn-lt"/>
                <a:ea typeface="+mn-ea"/>
                <a:cs typeface="+mn-cs"/>
              </a:rPr>
              <a:t>T </a:t>
            </a:r>
            <a:r>
              <a:rPr lang="en-GB" sz="1100" kern="1200" dirty="0">
                <a:solidFill>
                  <a:schemeClr val="tx1"/>
                </a:solidFill>
                <a:effectLst/>
                <a:latin typeface="+mn-lt"/>
                <a:ea typeface="+mn-ea"/>
                <a:cs typeface="+mn-cs"/>
              </a:rPr>
              <a:t>+1 (713) 261 0411</a:t>
            </a:r>
          </a:p>
        </p:txBody>
      </p:sp>
      <p:sp>
        <p:nvSpPr>
          <p:cNvPr id="17" name="TextBox 16">
            <a:extLst>
              <a:ext uri="{FF2B5EF4-FFF2-40B4-BE49-F238E27FC236}">
                <a16:creationId xmlns:a16="http://schemas.microsoft.com/office/drawing/2014/main" id="{708F29A3-F202-8D4E-BB78-C60DCD40D398}"/>
              </a:ext>
            </a:extLst>
          </p:cNvPr>
          <p:cNvSpPr txBox="1"/>
          <p:nvPr userDrawn="1"/>
        </p:nvSpPr>
        <p:spPr>
          <a:xfrm>
            <a:off x="8479541" y="3236515"/>
            <a:ext cx="1822209" cy="1083037"/>
          </a:xfrm>
          <a:prstGeom prst="rect">
            <a:avLst/>
          </a:prstGeom>
          <a:noFill/>
        </p:spPr>
        <p:txBody>
          <a:bodyPr wrap="square" lIns="0" tIns="0" rIns="0" bIns="0" rtlCol="0">
            <a:noAutofit/>
          </a:bodyPr>
          <a:lstStyle/>
          <a:p>
            <a:pPr marL="0">
              <a:spcBef>
                <a:spcPts val="0"/>
              </a:spcBef>
              <a:spcAft>
                <a:spcPts val="500"/>
              </a:spcAft>
            </a:pPr>
            <a:r>
              <a:rPr lang="en-US" sz="1300" b="1" kern="1200" baseline="0" dirty="0">
                <a:solidFill>
                  <a:schemeClr val="accent2"/>
                </a:solidFill>
                <a:latin typeface="+mn-lt"/>
                <a:ea typeface="+mn-ea"/>
                <a:cs typeface="+mn-cs"/>
              </a:rPr>
              <a:t>Brussels Office</a:t>
            </a:r>
          </a:p>
          <a:p>
            <a:pPr>
              <a:spcBef>
                <a:spcPts val="0"/>
              </a:spcBef>
              <a:spcAft>
                <a:spcPts val="0"/>
              </a:spcAft>
            </a:pPr>
            <a:r>
              <a:rPr lang="fr" sz="1100" b="0" i="0" u="none" strike="noStrike" kern="1200" dirty="0">
                <a:solidFill>
                  <a:schemeClr val="tx1"/>
                </a:solidFill>
                <a:effectLst/>
                <a:latin typeface="+mn-lt"/>
                <a:ea typeface="+mn-ea"/>
                <a:cs typeface="+mn-cs"/>
              </a:rPr>
              <a:t>Avenue de Tervuren 188A</a:t>
            </a:r>
          </a:p>
          <a:p>
            <a:pPr>
              <a:spcBef>
                <a:spcPts val="0"/>
              </a:spcBef>
              <a:spcAft>
                <a:spcPts val="0"/>
              </a:spcAft>
            </a:pPr>
            <a:r>
              <a:rPr lang="fr" sz="1100" b="0" i="0" u="none" strike="noStrike" kern="1200" dirty="0">
                <a:solidFill>
                  <a:schemeClr val="tx1"/>
                </a:solidFill>
                <a:effectLst/>
                <a:latin typeface="+mn-lt"/>
                <a:ea typeface="+mn-ea"/>
                <a:cs typeface="+mn-cs"/>
              </a:rPr>
              <a:t>B-1150 Brussels</a:t>
            </a:r>
          </a:p>
          <a:p>
            <a:pPr>
              <a:spcBef>
                <a:spcPts val="0"/>
              </a:spcBef>
              <a:spcAft>
                <a:spcPts val="0"/>
              </a:spcAft>
            </a:pPr>
            <a:r>
              <a:rPr lang="fr" sz="1100" b="0" i="0" u="none" strike="noStrike" kern="1200" dirty="0" err="1">
                <a:solidFill>
                  <a:schemeClr val="tx1"/>
                </a:solidFill>
                <a:effectLst/>
                <a:latin typeface="+mn-lt"/>
                <a:ea typeface="+mn-ea"/>
                <a:cs typeface="+mn-cs"/>
              </a:rPr>
              <a:t>Belgium</a:t>
            </a:r>
            <a:endParaRPr lang="fr" sz="1100" b="0" i="0" u="none" strike="noStrike"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 +32 (0)2 790 7762</a:t>
            </a:r>
          </a:p>
        </p:txBody>
      </p:sp>
      <p:sp>
        <p:nvSpPr>
          <p:cNvPr id="14" name="TextBox 13">
            <a:extLst>
              <a:ext uri="{FF2B5EF4-FFF2-40B4-BE49-F238E27FC236}">
                <a16:creationId xmlns:a16="http://schemas.microsoft.com/office/drawing/2014/main" id="{F987E147-4453-354D-8FE6-82CF9BE92F46}"/>
              </a:ext>
            </a:extLst>
          </p:cNvPr>
          <p:cNvSpPr txBox="1"/>
          <p:nvPr userDrawn="1"/>
        </p:nvSpPr>
        <p:spPr>
          <a:xfrm>
            <a:off x="632564" y="5452231"/>
            <a:ext cx="5229617" cy="338554"/>
          </a:xfrm>
          <a:prstGeom prst="rect">
            <a:avLst/>
          </a:prstGeom>
          <a:noFill/>
        </p:spPr>
        <p:txBody>
          <a:bodyPr wrap="square" lIns="0" tIns="0" rIns="0" bIns="0" rtlCol="0" anchor="b" anchorCtr="0">
            <a:spAutoFit/>
          </a:bodyPr>
          <a:lstStyle/>
          <a:p>
            <a:r>
              <a:rPr lang="en-GB" sz="2200" dirty="0" err="1">
                <a:solidFill>
                  <a:schemeClr val="bg1"/>
                </a:solidFill>
              </a:rPr>
              <a:t>www.iogp.org</a:t>
            </a:r>
            <a:endParaRPr lang="en-GB" sz="2200" dirty="0">
              <a:solidFill>
                <a:schemeClr val="bg1"/>
              </a:solidFill>
            </a:endParaRPr>
          </a:p>
        </p:txBody>
      </p:sp>
    </p:spTree>
    <p:extLst>
      <p:ext uri="{BB962C8B-B14F-4D97-AF65-F5344CB8AC3E}">
        <p14:creationId xmlns:p14="http://schemas.microsoft.com/office/powerpoint/2010/main" val="347074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13241FE-18DA-C94C-ADC6-B82D7A561E53}"/>
              </a:ext>
            </a:extLst>
          </p:cNvPr>
          <p:cNvSpPr>
            <a:spLocks noGrp="1"/>
          </p:cNvSpPr>
          <p:nvPr>
            <p:ph type="pic" sz="quarter" idx="10"/>
          </p:nvPr>
        </p:nvSpPr>
        <p:spPr>
          <a:xfrm>
            <a:off x="5988050" y="1809749"/>
            <a:ext cx="5903913" cy="4320000"/>
          </a:xfrm>
          <a:noFill/>
          <a:ln>
            <a:noFill/>
          </a:ln>
        </p:spPr>
        <p:txBody>
          <a:bodyPr anchor="ctr" anchorCtr="1"/>
          <a:lstStyle/>
          <a:p>
            <a:r>
              <a:rPr lang="en-US"/>
              <a:t>Click icon to add picture</a:t>
            </a:r>
          </a:p>
        </p:txBody>
      </p:sp>
      <p:sp>
        <p:nvSpPr>
          <p:cNvPr id="21" name="Picture Placeholder 20">
            <a:extLst>
              <a:ext uri="{FF2B5EF4-FFF2-40B4-BE49-F238E27FC236}">
                <a16:creationId xmlns:a16="http://schemas.microsoft.com/office/drawing/2014/main" id="{5DC5D0A9-DB84-FE4F-AEA2-87A9EE0AB5D2}"/>
              </a:ext>
            </a:extLst>
          </p:cNvPr>
          <p:cNvSpPr>
            <a:spLocks noGrp="1"/>
          </p:cNvSpPr>
          <p:nvPr>
            <p:ph type="pic" sz="quarter" idx="12"/>
          </p:nvPr>
        </p:nvSpPr>
        <p:spPr>
          <a:xfrm>
            <a:off x="300038" y="1808163"/>
            <a:ext cx="6208319" cy="432000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17"/>
              <a:gd name="connsiteX1" fmla="*/ 2000 w 10000"/>
              <a:gd name="connsiteY1" fmla="*/ 0 h 10017"/>
              <a:gd name="connsiteX2" fmla="*/ 10000 w 10000"/>
              <a:gd name="connsiteY2" fmla="*/ 0 h 10017"/>
              <a:gd name="connsiteX3" fmla="*/ 9234 w 10000"/>
              <a:gd name="connsiteY3" fmla="*/ 10017 h 10017"/>
              <a:gd name="connsiteX4" fmla="*/ 0 w 10000"/>
              <a:gd name="connsiteY4" fmla="*/ 10000 h 10017"/>
              <a:gd name="connsiteX0" fmla="*/ 3205 w 13205"/>
              <a:gd name="connsiteY0" fmla="*/ 10017 h 10034"/>
              <a:gd name="connsiteX1" fmla="*/ 0 w 13205"/>
              <a:gd name="connsiteY1" fmla="*/ 0 h 10034"/>
              <a:gd name="connsiteX2" fmla="*/ 13205 w 13205"/>
              <a:gd name="connsiteY2" fmla="*/ 17 h 10034"/>
              <a:gd name="connsiteX3" fmla="*/ 12439 w 13205"/>
              <a:gd name="connsiteY3" fmla="*/ 10034 h 10034"/>
              <a:gd name="connsiteX4" fmla="*/ 3205 w 13205"/>
              <a:gd name="connsiteY4" fmla="*/ 10017 h 10034"/>
              <a:gd name="connsiteX0" fmla="*/ 3205 w 13205"/>
              <a:gd name="connsiteY0" fmla="*/ 10000 h 10017"/>
              <a:gd name="connsiteX1" fmla="*/ 0 w 13205"/>
              <a:gd name="connsiteY1" fmla="*/ 0 h 10017"/>
              <a:gd name="connsiteX2" fmla="*/ 13205 w 13205"/>
              <a:gd name="connsiteY2" fmla="*/ 0 h 10017"/>
              <a:gd name="connsiteX3" fmla="*/ 12439 w 13205"/>
              <a:gd name="connsiteY3" fmla="*/ 10017 h 10017"/>
              <a:gd name="connsiteX4" fmla="*/ 3205 w 13205"/>
              <a:gd name="connsiteY4" fmla="*/ 10000 h 10017"/>
              <a:gd name="connsiteX0" fmla="*/ 0 w 13212"/>
              <a:gd name="connsiteY0" fmla="*/ 9983 h 10017"/>
              <a:gd name="connsiteX1" fmla="*/ 7 w 13212"/>
              <a:gd name="connsiteY1" fmla="*/ 0 h 10017"/>
              <a:gd name="connsiteX2" fmla="*/ 13212 w 13212"/>
              <a:gd name="connsiteY2" fmla="*/ 0 h 10017"/>
              <a:gd name="connsiteX3" fmla="*/ 12446 w 13212"/>
              <a:gd name="connsiteY3" fmla="*/ 10017 h 10017"/>
              <a:gd name="connsiteX4" fmla="*/ 0 w 13212"/>
              <a:gd name="connsiteY4" fmla="*/ 9983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2" h="10017">
                <a:moveTo>
                  <a:pt x="0" y="9983"/>
                </a:moveTo>
                <a:cubicBezTo>
                  <a:pt x="2" y="6655"/>
                  <a:pt x="5" y="3328"/>
                  <a:pt x="7" y="0"/>
                </a:cubicBezTo>
                <a:lnTo>
                  <a:pt x="13212" y="0"/>
                </a:lnTo>
                <a:cubicBezTo>
                  <a:pt x="12957" y="3339"/>
                  <a:pt x="12701" y="6678"/>
                  <a:pt x="12446" y="10017"/>
                </a:cubicBezTo>
                <a:lnTo>
                  <a:pt x="0" y="9983"/>
                </a:lnTo>
                <a:close/>
              </a:path>
            </a:pathLst>
          </a:custGeom>
          <a:solidFill>
            <a:schemeClr val="accent2"/>
          </a:solidFill>
          <a:ln>
            <a:solidFill>
              <a:schemeClr val="accent2"/>
            </a:solidFill>
          </a:ln>
        </p:spPr>
        <p:txBody>
          <a:bodyPr>
            <a:normAutofit/>
          </a:bodyPr>
          <a:lstStyle>
            <a:lvl1pPr>
              <a:defRPr sz="100">
                <a:solidFill>
                  <a:schemeClr val="accent2"/>
                </a:solidFill>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6B00D747-620F-004F-82F4-97175ABFBC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944" y="239587"/>
            <a:ext cx="3081071" cy="1050985"/>
          </a:xfrm>
          <a:prstGeom prst="rect">
            <a:avLst/>
          </a:prstGeom>
        </p:spPr>
      </p:pic>
      <p:sp>
        <p:nvSpPr>
          <p:cNvPr id="10" name="Subtitle 2">
            <a:extLst>
              <a:ext uri="{FF2B5EF4-FFF2-40B4-BE49-F238E27FC236}">
                <a16:creationId xmlns:a16="http://schemas.microsoft.com/office/drawing/2014/main" id="{C65FBE41-0566-B448-A1E9-4918AD551799}"/>
              </a:ext>
            </a:extLst>
          </p:cNvPr>
          <p:cNvSpPr>
            <a:spLocks noGrp="1"/>
          </p:cNvSpPr>
          <p:nvPr>
            <p:ph type="subTitle" idx="1" hasCustomPrompt="1"/>
          </p:nvPr>
        </p:nvSpPr>
        <p:spPr>
          <a:xfrm>
            <a:off x="638652" y="4448247"/>
            <a:ext cx="5202767" cy="1395663"/>
          </a:xfrm>
        </p:spPr>
        <p:txBody>
          <a:bodyPr anchor="b" anchorCtr="0">
            <a:noAutofit/>
          </a:bodyPr>
          <a:lstStyle>
            <a:lvl1pPr marL="0" indent="0" algn="l">
              <a:lnSpc>
                <a:spcPct val="90000"/>
              </a:lnSpc>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or event</a:t>
            </a:r>
            <a:br>
              <a:rPr lang="en-GB" dirty="0"/>
            </a:br>
            <a:r>
              <a:rPr lang="en-GB" dirty="0"/>
              <a:t>Day Month Year</a:t>
            </a:r>
            <a:endParaRPr lang="en-US" dirty="0"/>
          </a:p>
        </p:txBody>
      </p:sp>
      <p:sp>
        <p:nvSpPr>
          <p:cNvPr id="12" name="Rectangle 11">
            <a:extLst>
              <a:ext uri="{FF2B5EF4-FFF2-40B4-BE49-F238E27FC236}">
                <a16:creationId xmlns:a16="http://schemas.microsoft.com/office/drawing/2014/main" id="{AB47B300-65F2-5842-B967-518DCBDDA199}"/>
              </a:ext>
            </a:extLst>
          </p:cNvPr>
          <p:cNvSpPr/>
          <p:nvPr userDrawn="1"/>
        </p:nvSpPr>
        <p:spPr>
          <a:xfrm>
            <a:off x="10752794" y="6283922"/>
            <a:ext cx="1216908" cy="42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A6D1933E-AAF6-6B49-9C03-3BD5D1DD3E51}"/>
              </a:ext>
            </a:extLst>
          </p:cNvPr>
          <p:cNvSpPr>
            <a:spLocks noGrp="1"/>
          </p:cNvSpPr>
          <p:nvPr>
            <p:ph type="body" sz="quarter" idx="11" hasCustomPrompt="1"/>
          </p:nvPr>
        </p:nvSpPr>
        <p:spPr>
          <a:xfrm>
            <a:off x="638652" y="2165350"/>
            <a:ext cx="5219008" cy="2214563"/>
          </a:xfrm>
        </p:spPr>
        <p:txBody>
          <a:bodyPr>
            <a:noAutofit/>
          </a:bodyPr>
          <a:lstStyle>
            <a:lvl1pPr marL="0" indent="0">
              <a:spcBef>
                <a:spcPts val="0"/>
              </a:spcBef>
              <a:buNone/>
              <a:defRPr sz="4000">
                <a:solidFill>
                  <a:schemeClr val="bg1"/>
                </a:solidFill>
                <a:latin typeface="+mj-lt"/>
              </a:defRPr>
            </a:lvl1pPr>
          </a:lstStyle>
          <a:p>
            <a:pPr lvl="0"/>
            <a:r>
              <a:rPr lang="en-US" dirty="0"/>
              <a:t>Title of the presentation</a:t>
            </a:r>
          </a:p>
        </p:txBody>
      </p:sp>
    </p:spTree>
    <p:extLst>
      <p:ext uri="{BB962C8B-B14F-4D97-AF65-F5344CB8AC3E}">
        <p14:creationId xmlns:p14="http://schemas.microsoft.com/office/powerpoint/2010/main" val="170469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EC3969FA-24CE-B64E-999E-44829E8C30B8}"/>
              </a:ext>
            </a:extLst>
          </p:cNvPr>
          <p:cNvSpPr>
            <a:spLocks noGrp="1"/>
          </p:cNvSpPr>
          <p:nvPr>
            <p:ph type="pic" sz="quarter" idx="10"/>
          </p:nvPr>
        </p:nvSpPr>
        <p:spPr>
          <a:xfrm>
            <a:off x="5988050" y="329637"/>
            <a:ext cx="5903913" cy="5810250"/>
          </a:xfrm>
          <a:solidFill>
            <a:schemeClr val="bg1"/>
          </a:solidFill>
        </p:spPr>
        <p:txBody>
          <a:bodyPr anchor="ctr" anchorCtr="1"/>
          <a:lstStyle/>
          <a:p>
            <a:r>
              <a:rPr lang="en-US"/>
              <a:t>Click icon to add picture</a:t>
            </a:r>
          </a:p>
        </p:txBody>
      </p:sp>
      <p:sp>
        <p:nvSpPr>
          <p:cNvPr id="8" name="Picture Placeholder 20">
            <a:extLst>
              <a:ext uri="{FF2B5EF4-FFF2-40B4-BE49-F238E27FC236}">
                <a16:creationId xmlns:a16="http://schemas.microsoft.com/office/drawing/2014/main" id="{430D7DE5-BFE4-194A-8D10-3BC3E599BE20}"/>
              </a:ext>
            </a:extLst>
          </p:cNvPr>
          <p:cNvSpPr>
            <a:spLocks noGrp="1"/>
          </p:cNvSpPr>
          <p:nvPr>
            <p:ph type="pic" sz="quarter" idx="12"/>
          </p:nvPr>
        </p:nvSpPr>
        <p:spPr>
          <a:xfrm>
            <a:off x="300038" y="330365"/>
            <a:ext cx="6208319" cy="580632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17"/>
              <a:gd name="connsiteX1" fmla="*/ 2000 w 10000"/>
              <a:gd name="connsiteY1" fmla="*/ 0 h 10017"/>
              <a:gd name="connsiteX2" fmla="*/ 10000 w 10000"/>
              <a:gd name="connsiteY2" fmla="*/ 0 h 10017"/>
              <a:gd name="connsiteX3" fmla="*/ 9234 w 10000"/>
              <a:gd name="connsiteY3" fmla="*/ 10017 h 10017"/>
              <a:gd name="connsiteX4" fmla="*/ 0 w 10000"/>
              <a:gd name="connsiteY4" fmla="*/ 10000 h 10017"/>
              <a:gd name="connsiteX0" fmla="*/ 3205 w 13205"/>
              <a:gd name="connsiteY0" fmla="*/ 10017 h 10034"/>
              <a:gd name="connsiteX1" fmla="*/ 0 w 13205"/>
              <a:gd name="connsiteY1" fmla="*/ 0 h 10034"/>
              <a:gd name="connsiteX2" fmla="*/ 13205 w 13205"/>
              <a:gd name="connsiteY2" fmla="*/ 17 h 10034"/>
              <a:gd name="connsiteX3" fmla="*/ 12439 w 13205"/>
              <a:gd name="connsiteY3" fmla="*/ 10034 h 10034"/>
              <a:gd name="connsiteX4" fmla="*/ 3205 w 13205"/>
              <a:gd name="connsiteY4" fmla="*/ 10017 h 10034"/>
              <a:gd name="connsiteX0" fmla="*/ 3205 w 13205"/>
              <a:gd name="connsiteY0" fmla="*/ 10000 h 10017"/>
              <a:gd name="connsiteX1" fmla="*/ 0 w 13205"/>
              <a:gd name="connsiteY1" fmla="*/ 0 h 10017"/>
              <a:gd name="connsiteX2" fmla="*/ 13205 w 13205"/>
              <a:gd name="connsiteY2" fmla="*/ 0 h 10017"/>
              <a:gd name="connsiteX3" fmla="*/ 12439 w 13205"/>
              <a:gd name="connsiteY3" fmla="*/ 10017 h 10017"/>
              <a:gd name="connsiteX4" fmla="*/ 3205 w 13205"/>
              <a:gd name="connsiteY4" fmla="*/ 10000 h 10017"/>
              <a:gd name="connsiteX0" fmla="*/ 0 w 13212"/>
              <a:gd name="connsiteY0" fmla="*/ 9983 h 10017"/>
              <a:gd name="connsiteX1" fmla="*/ 7 w 13212"/>
              <a:gd name="connsiteY1" fmla="*/ 0 h 10017"/>
              <a:gd name="connsiteX2" fmla="*/ 13212 w 13212"/>
              <a:gd name="connsiteY2" fmla="*/ 0 h 10017"/>
              <a:gd name="connsiteX3" fmla="*/ 12446 w 13212"/>
              <a:gd name="connsiteY3" fmla="*/ 10017 h 10017"/>
              <a:gd name="connsiteX4" fmla="*/ 0 w 13212"/>
              <a:gd name="connsiteY4" fmla="*/ 9983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12" h="10017">
                <a:moveTo>
                  <a:pt x="0" y="9983"/>
                </a:moveTo>
                <a:cubicBezTo>
                  <a:pt x="2" y="6655"/>
                  <a:pt x="5" y="3328"/>
                  <a:pt x="7" y="0"/>
                </a:cubicBezTo>
                <a:lnTo>
                  <a:pt x="13212" y="0"/>
                </a:lnTo>
                <a:cubicBezTo>
                  <a:pt x="12957" y="3339"/>
                  <a:pt x="12701" y="6678"/>
                  <a:pt x="12446" y="10017"/>
                </a:cubicBezTo>
                <a:lnTo>
                  <a:pt x="0" y="9983"/>
                </a:lnTo>
                <a:close/>
              </a:path>
            </a:pathLst>
          </a:custGeom>
          <a:solidFill>
            <a:schemeClr val="accent2"/>
          </a:solidFill>
          <a:ln>
            <a:noFill/>
          </a:ln>
        </p:spPr>
        <p:txBody>
          <a:bodyPr>
            <a:noAutofit/>
          </a:bodyPr>
          <a:lstStyle>
            <a:lvl1pPr>
              <a:defRPr sz="1000">
                <a:solidFill>
                  <a:schemeClr val="tx1"/>
                </a:solidFill>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43C5B40E-FF61-684D-9006-F5F6076E9BCB}"/>
              </a:ext>
            </a:extLst>
          </p:cNvPr>
          <p:cNvSpPr>
            <a:spLocks noGrp="1"/>
          </p:cNvSpPr>
          <p:nvPr>
            <p:ph type="body" sz="quarter" idx="11" hasCustomPrompt="1"/>
          </p:nvPr>
        </p:nvSpPr>
        <p:spPr>
          <a:xfrm>
            <a:off x="638652" y="329878"/>
            <a:ext cx="5219008" cy="5799460"/>
          </a:xfrm>
        </p:spPr>
        <p:txBody>
          <a:bodyPr anchor="ctr" anchorCtr="0">
            <a:noAutofit/>
          </a:bodyPr>
          <a:lstStyle>
            <a:lvl1pPr marL="0" indent="0">
              <a:spcBef>
                <a:spcPts val="0"/>
              </a:spcBef>
              <a:buNone/>
              <a:defRPr sz="4000">
                <a:solidFill>
                  <a:schemeClr val="bg1"/>
                </a:solidFill>
                <a:latin typeface="+mj-lt"/>
              </a:defRPr>
            </a:lvl1pPr>
          </a:lstStyle>
          <a:p>
            <a:pPr lvl="0"/>
            <a:r>
              <a:rPr lang="en-US" dirty="0"/>
              <a:t>Divider title</a:t>
            </a:r>
          </a:p>
        </p:txBody>
      </p:sp>
    </p:spTree>
    <p:extLst>
      <p:ext uri="{BB962C8B-B14F-4D97-AF65-F5344CB8AC3E}">
        <p14:creationId xmlns:p14="http://schemas.microsoft.com/office/powerpoint/2010/main" val="1846196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9EA729-AE1A-4A46-8BF8-C55358A22703}"/>
              </a:ext>
            </a:extLst>
          </p:cNvPr>
          <p:cNvSpPr>
            <a:spLocks noGrp="1"/>
          </p:cNvSpPr>
          <p:nvPr>
            <p:ph type="title"/>
          </p:nvPr>
        </p:nvSpPr>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99DF0561-2B28-B64A-A163-B964D410476C}"/>
              </a:ext>
            </a:extLst>
          </p:cNvPr>
          <p:cNvSpPr>
            <a:spLocks noGrp="1"/>
          </p:cNvSpPr>
          <p:nvPr>
            <p:ph type="body" sz="quarter" idx="10"/>
          </p:nvPr>
        </p:nvSpPr>
        <p:spPr>
          <a:xfrm>
            <a:off x="300038" y="1808163"/>
            <a:ext cx="1159192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219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mittee Slid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9EA729-AE1A-4A46-8BF8-C55358A22703}"/>
              </a:ext>
            </a:extLst>
          </p:cNvPr>
          <p:cNvSpPr>
            <a:spLocks noGrp="1"/>
          </p:cNvSpPr>
          <p:nvPr>
            <p:ph type="title"/>
          </p:nvPr>
        </p:nvSpPr>
        <p:spPr>
          <a:xfrm>
            <a:off x="300038" y="540000"/>
            <a:ext cx="9648825" cy="908365"/>
          </a:xfrm>
        </p:spPr>
        <p:txBody>
          <a:body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99DF0561-2B28-B64A-A163-B964D410476C}"/>
              </a:ext>
            </a:extLst>
          </p:cNvPr>
          <p:cNvSpPr>
            <a:spLocks noGrp="1"/>
          </p:cNvSpPr>
          <p:nvPr>
            <p:ph type="body" sz="quarter" idx="10"/>
          </p:nvPr>
        </p:nvSpPr>
        <p:spPr>
          <a:xfrm>
            <a:off x="300038" y="1808163"/>
            <a:ext cx="11591925" cy="4321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426E9D11-F64A-2B44-BB88-4B68FCE7AA85}"/>
              </a:ext>
            </a:extLst>
          </p:cNvPr>
          <p:cNvSpPr>
            <a:spLocks noGrp="1"/>
          </p:cNvSpPr>
          <p:nvPr>
            <p:ph type="pic" sz="quarter" idx="11"/>
          </p:nvPr>
        </p:nvSpPr>
        <p:spPr>
          <a:xfrm>
            <a:off x="10811963" y="360000"/>
            <a:ext cx="1080000" cy="1080000"/>
          </a:xfrm>
        </p:spPr>
        <p:txBody>
          <a:bodyPr/>
          <a:lstStyle/>
          <a:p>
            <a:r>
              <a:rPr lang="en-US"/>
              <a:t>Click icon to add picture</a:t>
            </a:r>
            <a:endParaRPr lang="en-US" dirty="0"/>
          </a:p>
        </p:txBody>
      </p:sp>
      <p:sp>
        <p:nvSpPr>
          <p:cNvPr id="4" name="TextBox 3">
            <a:extLst>
              <a:ext uri="{FF2B5EF4-FFF2-40B4-BE49-F238E27FC236}">
                <a16:creationId xmlns:a16="http://schemas.microsoft.com/office/drawing/2014/main" id="{71386EFE-DE96-E443-B6DB-55658B619A02}"/>
              </a:ext>
            </a:extLst>
          </p:cNvPr>
          <p:cNvSpPr txBox="1"/>
          <p:nvPr userDrawn="1"/>
        </p:nvSpPr>
        <p:spPr>
          <a:xfrm>
            <a:off x="300038" y="1010654"/>
            <a:ext cx="3743325" cy="461665"/>
          </a:xfrm>
          <a:prstGeom prst="rect">
            <a:avLst/>
          </a:prstGeom>
          <a:noFill/>
        </p:spPr>
        <p:txBody>
          <a:bodyPr wrap="square" lIns="0" rIns="0" rtlCol="0">
            <a:spAutoFit/>
          </a:bodyPr>
          <a:lstStyle/>
          <a:p>
            <a:r>
              <a:rPr lang="en-US" sz="2400" dirty="0">
                <a:solidFill>
                  <a:schemeClr val="tx2"/>
                </a:solidFill>
              </a:rPr>
              <a:t>Committee</a:t>
            </a:r>
          </a:p>
        </p:txBody>
      </p:sp>
      <p:sp>
        <p:nvSpPr>
          <p:cNvPr id="7" name="Text Placeholder 6">
            <a:extLst>
              <a:ext uri="{FF2B5EF4-FFF2-40B4-BE49-F238E27FC236}">
                <a16:creationId xmlns:a16="http://schemas.microsoft.com/office/drawing/2014/main" id="{42051B04-967E-6C44-8925-4C1F7C73CF8A}"/>
              </a:ext>
            </a:extLst>
          </p:cNvPr>
          <p:cNvSpPr>
            <a:spLocks noGrp="1"/>
          </p:cNvSpPr>
          <p:nvPr>
            <p:ph type="body" sz="quarter" idx="12" hasCustomPrompt="1"/>
          </p:nvPr>
        </p:nvSpPr>
        <p:spPr>
          <a:xfrm>
            <a:off x="300038" y="6365875"/>
            <a:ext cx="7667625" cy="220555"/>
          </a:xfrm>
        </p:spPr>
        <p:txBody>
          <a:bodyPr tIns="0" bIns="0">
            <a:noAutofit/>
          </a:bodyPr>
          <a:lstStyle>
            <a:lvl1pPr marL="0" indent="0">
              <a:buNone/>
              <a:defRPr sz="1500">
                <a:solidFill>
                  <a:schemeClr val="accent2"/>
                </a:solidFill>
              </a:defRPr>
            </a:lvl1pPr>
          </a:lstStyle>
          <a:p>
            <a:pPr lvl="0"/>
            <a:r>
              <a:rPr lang="en-US" dirty="0"/>
              <a:t>More information at</a:t>
            </a:r>
          </a:p>
        </p:txBody>
      </p:sp>
    </p:spTree>
    <p:extLst>
      <p:ext uri="{BB962C8B-B14F-4D97-AF65-F5344CB8AC3E}">
        <p14:creationId xmlns:p14="http://schemas.microsoft.com/office/powerpoint/2010/main" val="686096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0038" y="540000"/>
            <a:ext cx="11593600" cy="908365"/>
          </a:xfrm>
          <a:prstGeom prst="rect">
            <a:avLst/>
          </a:prstGeom>
        </p:spPr>
        <p:txBody>
          <a:bodyPr vert="horz" lIns="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00038" y="1809483"/>
            <a:ext cx="11593600" cy="4319855"/>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3035360A-5D9B-5146-839C-0BAFBAD43D2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768187" y="6289631"/>
            <a:ext cx="1202532" cy="410196"/>
          </a:xfrm>
          <a:prstGeom prst="rect">
            <a:avLst/>
          </a:prstGeom>
        </p:spPr>
      </p:pic>
      <p:cxnSp>
        <p:nvCxnSpPr>
          <p:cNvPr id="11" name="Straight Connector 10">
            <a:extLst>
              <a:ext uri="{FF2B5EF4-FFF2-40B4-BE49-F238E27FC236}">
                <a16:creationId xmlns:a16="http://schemas.microsoft.com/office/drawing/2014/main" id="{B01A0682-92F4-3748-9DA3-885EFC0B0F4B}"/>
              </a:ext>
            </a:extLst>
          </p:cNvPr>
          <p:cNvCxnSpPr>
            <a:cxnSpLocks/>
          </p:cNvCxnSpPr>
          <p:nvPr userDrawn="1"/>
        </p:nvCxnSpPr>
        <p:spPr>
          <a:xfrm>
            <a:off x="300038" y="1539433"/>
            <a:ext cx="11593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87376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3" r:id="rId3"/>
    <p:sldLayoutId id="2147483664" r:id="rId4"/>
    <p:sldLayoutId id="2147483667" r:id="rId5"/>
  </p:sldLayoutIdLst>
  <p:txStyles>
    <p:titleStyle>
      <a:lvl1pPr algn="l" defTabSz="685800" rtl="0" eaLnBrk="1" latinLnBrk="0" hangingPunct="1">
        <a:lnSpc>
          <a:spcPct val="90000"/>
        </a:lnSpc>
        <a:spcBef>
          <a:spcPct val="0"/>
        </a:spcBef>
        <a:buNone/>
        <a:defRPr sz="3300" kern="1200">
          <a:solidFill>
            <a:schemeClr val="accent2"/>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00" userDrawn="1">
          <p15:clr>
            <a:srgbClr val="F26B43"/>
          </p15:clr>
        </p15:guide>
        <p15:guide id="2" pos="1413" userDrawn="1">
          <p15:clr>
            <a:srgbClr val="F26B43"/>
          </p15:clr>
        </p15:guide>
        <p15:guide id="3" orient="horz" pos="1139" userDrawn="1">
          <p15:clr>
            <a:srgbClr val="F26B43"/>
          </p15:clr>
        </p15:guide>
        <p15:guide id="4" pos="2547" userDrawn="1">
          <p15:clr>
            <a:srgbClr val="F26B43"/>
          </p15:clr>
        </p15:guide>
        <p15:guide id="5" pos="2661" userDrawn="1">
          <p15:clr>
            <a:srgbClr val="F26B43"/>
          </p15:clr>
        </p15:guide>
        <p15:guide id="6" pos="3772" userDrawn="1">
          <p15:clr>
            <a:srgbClr val="F26B43"/>
          </p15:clr>
        </p15:guide>
        <p15:guide id="7" pos="3885" userDrawn="1">
          <p15:clr>
            <a:srgbClr val="F26B43"/>
          </p15:clr>
        </p15:guide>
        <p15:guide id="8" pos="5019" userDrawn="1">
          <p15:clr>
            <a:srgbClr val="F26B43"/>
          </p15:clr>
        </p15:guide>
        <p15:guide id="9" pos="5133" userDrawn="1">
          <p15:clr>
            <a:srgbClr val="F26B43"/>
          </p15:clr>
        </p15:guide>
        <p15:guide id="10" pos="6267" userDrawn="1">
          <p15:clr>
            <a:srgbClr val="F26B43"/>
          </p15:clr>
        </p15:guide>
        <p15:guide id="11" pos="6380" userDrawn="1">
          <p15:clr>
            <a:srgbClr val="F26B43"/>
          </p15:clr>
        </p15:guide>
        <p15:guide id="12" pos="7491" userDrawn="1">
          <p15:clr>
            <a:srgbClr val="F26B43"/>
          </p15:clr>
        </p15:guide>
        <p15:guide id="13" orient="horz" pos="2432" userDrawn="1">
          <p15:clr>
            <a:srgbClr val="F26B43"/>
          </p15:clr>
        </p15:guide>
        <p15:guide id="14" orient="horz" pos="2546" userDrawn="1">
          <p15:clr>
            <a:srgbClr val="F26B43"/>
          </p15:clr>
        </p15:guide>
        <p15:guide id="15" orient="horz" pos="3861" userDrawn="1">
          <p15:clr>
            <a:srgbClr val="F26B43"/>
          </p15:clr>
        </p15:guide>
        <p15:guide id="16" pos="1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0038" y="540000"/>
            <a:ext cx="11593600" cy="908365"/>
          </a:xfrm>
          <a:prstGeom prst="rect">
            <a:avLst/>
          </a:prstGeom>
        </p:spPr>
        <p:txBody>
          <a:bodyPr vert="horz" lIns="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00038" y="1809483"/>
            <a:ext cx="11593600" cy="4319855"/>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3035360A-5D9B-5146-839C-0BAFBAD43D2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768187" y="6289631"/>
            <a:ext cx="1202532" cy="410196"/>
          </a:xfrm>
          <a:prstGeom prst="rect">
            <a:avLst/>
          </a:prstGeom>
        </p:spPr>
      </p:pic>
      <p:cxnSp>
        <p:nvCxnSpPr>
          <p:cNvPr id="11" name="Straight Connector 10">
            <a:extLst>
              <a:ext uri="{FF2B5EF4-FFF2-40B4-BE49-F238E27FC236}">
                <a16:creationId xmlns:a16="http://schemas.microsoft.com/office/drawing/2014/main" id="{B01A0682-92F4-3748-9DA3-885EFC0B0F4B}"/>
              </a:ext>
            </a:extLst>
          </p:cNvPr>
          <p:cNvCxnSpPr>
            <a:cxnSpLocks/>
          </p:cNvCxnSpPr>
          <p:nvPr userDrawn="1"/>
        </p:nvCxnSpPr>
        <p:spPr>
          <a:xfrm>
            <a:off x="300038" y="1539433"/>
            <a:ext cx="115936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98276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6" r:id="rId6"/>
  </p:sldLayoutIdLst>
  <p:hf hdr="0" ftr="0" dt="0"/>
  <p:txStyles>
    <p:titleStyle>
      <a:lvl1pPr algn="l" defTabSz="685800" rtl="0" eaLnBrk="1" latinLnBrk="0" hangingPunct="1">
        <a:lnSpc>
          <a:spcPct val="90000"/>
        </a:lnSpc>
        <a:spcBef>
          <a:spcPct val="0"/>
        </a:spcBef>
        <a:buNone/>
        <a:defRPr sz="3300" kern="1200">
          <a:solidFill>
            <a:schemeClr val="accent2"/>
          </a:solidFill>
          <a:latin typeface="+mj-lt"/>
          <a:ea typeface="+mj-ea"/>
          <a:cs typeface="+mj-cs"/>
        </a:defRPr>
      </a:lvl1pPr>
    </p:titleStyle>
    <p:bodyStyle>
      <a:lvl1pPr marL="171450" indent="-171450" algn="l" defTabSz="685800" rtl="0" eaLnBrk="1" latinLnBrk="0" hangingPunct="1">
        <a:lnSpc>
          <a:spcPct val="11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11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11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11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11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300">
          <p15:clr>
            <a:srgbClr val="F26B43"/>
          </p15:clr>
        </p15:guide>
        <p15:guide id="2" pos="1413">
          <p15:clr>
            <a:srgbClr val="F26B43"/>
          </p15:clr>
        </p15:guide>
        <p15:guide id="3" orient="horz" pos="1139">
          <p15:clr>
            <a:srgbClr val="F26B43"/>
          </p15:clr>
        </p15:guide>
        <p15:guide id="4" pos="2547">
          <p15:clr>
            <a:srgbClr val="F26B43"/>
          </p15:clr>
        </p15:guide>
        <p15:guide id="5" pos="2661">
          <p15:clr>
            <a:srgbClr val="F26B43"/>
          </p15:clr>
        </p15:guide>
        <p15:guide id="6" pos="3772">
          <p15:clr>
            <a:srgbClr val="F26B43"/>
          </p15:clr>
        </p15:guide>
        <p15:guide id="7" pos="3885">
          <p15:clr>
            <a:srgbClr val="F26B43"/>
          </p15:clr>
        </p15:guide>
        <p15:guide id="8" pos="5019">
          <p15:clr>
            <a:srgbClr val="F26B43"/>
          </p15:clr>
        </p15:guide>
        <p15:guide id="9" pos="5133">
          <p15:clr>
            <a:srgbClr val="F26B43"/>
          </p15:clr>
        </p15:guide>
        <p15:guide id="10" pos="6267">
          <p15:clr>
            <a:srgbClr val="F26B43"/>
          </p15:clr>
        </p15:guide>
        <p15:guide id="11" pos="6380">
          <p15:clr>
            <a:srgbClr val="F26B43"/>
          </p15:clr>
        </p15:guide>
        <p15:guide id="12" pos="7491">
          <p15:clr>
            <a:srgbClr val="F26B43"/>
          </p15:clr>
        </p15:guide>
        <p15:guide id="13" orient="horz" pos="2432">
          <p15:clr>
            <a:srgbClr val="F26B43"/>
          </p15:clr>
        </p15:guide>
        <p15:guide id="14" orient="horz" pos="2546">
          <p15:clr>
            <a:srgbClr val="F26B43"/>
          </p15:clr>
        </p15:guide>
        <p15:guide id="15" orient="horz" pos="3861">
          <p15:clr>
            <a:srgbClr val="F26B43"/>
          </p15:clr>
        </p15:guide>
        <p15:guide id="16" pos="18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94FC140-BA2F-F841-9EF8-597D8E366441}"/>
              </a:ext>
            </a:extLst>
          </p:cNvPr>
          <p:cNvPicPr>
            <a:picLocks noGrp="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5988049" y="1808162"/>
            <a:ext cx="5910828" cy="4320000"/>
          </a:xfrm>
        </p:spPr>
      </p:pic>
      <p:sp>
        <p:nvSpPr>
          <p:cNvPr id="3" name="Picture Placeholder 2">
            <a:extLst>
              <a:ext uri="{FF2B5EF4-FFF2-40B4-BE49-F238E27FC236}">
                <a16:creationId xmlns:a16="http://schemas.microsoft.com/office/drawing/2014/main" id="{8C80D3F6-80B0-D846-B109-BDB3A5C9FA2A}"/>
              </a:ext>
            </a:extLst>
          </p:cNvPr>
          <p:cNvSpPr>
            <a:spLocks noGrp="1"/>
          </p:cNvSpPr>
          <p:nvPr>
            <p:ph type="pic" sz="quarter" idx="12"/>
          </p:nvPr>
        </p:nvSpPr>
        <p:spPr>
          <a:xfrm>
            <a:off x="300038" y="1808162"/>
            <a:ext cx="6208319" cy="4321175"/>
          </a:xfrm>
          <a:solidFill>
            <a:schemeClr val="accent2"/>
          </a:solidFill>
          <a:ln>
            <a:noFill/>
          </a:ln>
        </p:spPr>
      </p:sp>
      <p:sp>
        <p:nvSpPr>
          <p:cNvPr id="4" name="Subtitle 3">
            <a:extLst>
              <a:ext uri="{FF2B5EF4-FFF2-40B4-BE49-F238E27FC236}">
                <a16:creationId xmlns:a16="http://schemas.microsoft.com/office/drawing/2014/main" id="{9CA2445F-F00A-8647-B719-93426FA6FD18}"/>
              </a:ext>
            </a:extLst>
          </p:cNvPr>
          <p:cNvSpPr>
            <a:spLocks noGrp="1"/>
          </p:cNvSpPr>
          <p:nvPr>
            <p:ph type="subTitle" idx="1"/>
          </p:nvPr>
        </p:nvSpPr>
        <p:spPr/>
        <p:txBody>
          <a:bodyPr/>
          <a:lstStyle/>
          <a:p>
            <a:r>
              <a:rPr lang="en-US" dirty="0"/>
              <a:t>François-Régis Mouton</a:t>
            </a:r>
          </a:p>
          <a:p>
            <a:r>
              <a:rPr lang="en-US" dirty="0"/>
              <a:t>Director EU Affairs</a:t>
            </a:r>
          </a:p>
          <a:p>
            <a:r>
              <a:rPr lang="en-US" dirty="0"/>
              <a:t>2019</a:t>
            </a:r>
          </a:p>
        </p:txBody>
      </p:sp>
      <p:sp>
        <p:nvSpPr>
          <p:cNvPr id="5" name="Text Placeholder 4">
            <a:extLst>
              <a:ext uri="{FF2B5EF4-FFF2-40B4-BE49-F238E27FC236}">
                <a16:creationId xmlns:a16="http://schemas.microsoft.com/office/drawing/2014/main" id="{522ED50F-389F-5043-8225-8B01CDB9BB4A}"/>
              </a:ext>
            </a:extLst>
          </p:cNvPr>
          <p:cNvSpPr>
            <a:spLocks noGrp="1"/>
          </p:cNvSpPr>
          <p:nvPr>
            <p:ph type="body" sz="quarter" idx="11"/>
          </p:nvPr>
        </p:nvSpPr>
        <p:spPr/>
        <p:txBody>
          <a:bodyPr/>
          <a:lstStyle/>
          <a:p>
            <a:r>
              <a:rPr lang="en-US" dirty="0"/>
              <a:t>Stepping up to </a:t>
            </a:r>
          </a:p>
          <a:p>
            <a:r>
              <a:rPr lang="en-US" dirty="0"/>
              <a:t>the Challenge</a:t>
            </a:r>
          </a:p>
        </p:txBody>
      </p:sp>
    </p:spTree>
    <p:extLst>
      <p:ext uri="{BB962C8B-B14F-4D97-AF65-F5344CB8AC3E}">
        <p14:creationId xmlns:p14="http://schemas.microsoft.com/office/powerpoint/2010/main" val="1432445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E0DA1FA-E659-4AA0-8FFD-E05323730ED2}"/>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AE41A64A-0012-4CC6-826D-55A9433175C2}"/>
              </a:ext>
            </a:extLst>
          </p:cNvPr>
          <p:cNvSpPr>
            <a:spLocks noGrp="1"/>
          </p:cNvSpPr>
          <p:nvPr>
            <p:ph type="pic" sz="quarter" idx="12"/>
          </p:nvPr>
        </p:nvSpPr>
        <p:spPr/>
      </p:sp>
      <p:sp>
        <p:nvSpPr>
          <p:cNvPr id="4" name="Text Placeholder 3">
            <a:extLst>
              <a:ext uri="{FF2B5EF4-FFF2-40B4-BE49-F238E27FC236}">
                <a16:creationId xmlns:a16="http://schemas.microsoft.com/office/drawing/2014/main" id="{FCE81F7F-9654-4572-9027-8ABD64A8DA50}"/>
              </a:ext>
            </a:extLst>
          </p:cNvPr>
          <p:cNvSpPr>
            <a:spLocks noGrp="1"/>
          </p:cNvSpPr>
          <p:nvPr>
            <p:ph type="body" sz="quarter" idx="11"/>
          </p:nvPr>
        </p:nvSpPr>
        <p:spPr/>
        <p:txBody>
          <a:bodyPr/>
          <a:lstStyle/>
          <a:p>
            <a:r>
              <a:rPr lang="fr-FR" dirty="0"/>
              <a:t>Solutions for the </a:t>
            </a:r>
          </a:p>
          <a:p>
            <a:r>
              <a:rPr lang="fr-FR" dirty="0"/>
              <a:t>Long </a:t>
            </a:r>
            <a:r>
              <a:rPr lang="fr-FR" dirty="0" err="1"/>
              <a:t>Term</a:t>
            </a:r>
            <a:endParaRPr lang="en-GB" dirty="0"/>
          </a:p>
        </p:txBody>
      </p:sp>
    </p:spTree>
    <p:extLst>
      <p:ext uri="{BB962C8B-B14F-4D97-AF65-F5344CB8AC3E}">
        <p14:creationId xmlns:p14="http://schemas.microsoft.com/office/powerpoint/2010/main" val="375756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F250-B7F0-4867-A295-2A087E1049F6}"/>
              </a:ext>
            </a:extLst>
          </p:cNvPr>
          <p:cNvSpPr>
            <a:spLocks noGrp="1"/>
          </p:cNvSpPr>
          <p:nvPr>
            <p:ph type="title"/>
          </p:nvPr>
        </p:nvSpPr>
        <p:spPr/>
        <p:txBody>
          <a:bodyPr/>
          <a:lstStyle/>
          <a:p>
            <a:r>
              <a:rPr lang="fr-FR" dirty="0"/>
              <a:t>2050 </a:t>
            </a:r>
            <a:r>
              <a:rPr lang="fr-FR" dirty="0" err="1"/>
              <a:t>Pathways</a:t>
            </a:r>
            <a:r>
              <a:rPr lang="fr-FR" dirty="0"/>
              <a:t>: </a:t>
            </a:r>
            <a:r>
              <a:rPr lang="fr-FR" dirty="0" err="1"/>
              <a:t>Hydrogen</a:t>
            </a:r>
            <a:r>
              <a:rPr lang="fr-FR" dirty="0"/>
              <a:t> </a:t>
            </a:r>
            <a:r>
              <a:rPr lang="fr-FR" dirty="0" err="1"/>
              <a:t>is</a:t>
            </a:r>
            <a:r>
              <a:rPr lang="fr-FR" dirty="0"/>
              <a:t> key</a:t>
            </a:r>
            <a:endParaRPr lang="en-GB" dirty="0"/>
          </a:p>
        </p:txBody>
      </p:sp>
      <p:pic>
        <p:nvPicPr>
          <p:cNvPr id="7" name="Picture 6">
            <a:extLst>
              <a:ext uri="{FF2B5EF4-FFF2-40B4-BE49-F238E27FC236}">
                <a16:creationId xmlns:a16="http://schemas.microsoft.com/office/drawing/2014/main" id="{ECA385B5-C3A8-4717-AEAC-36D879EDC624}"/>
              </a:ext>
            </a:extLst>
          </p:cNvPr>
          <p:cNvPicPr>
            <a:picLocks noChangeAspect="1"/>
          </p:cNvPicPr>
          <p:nvPr/>
        </p:nvPicPr>
        <p:blipFill>
          <a:blip r:embed="rId2"/>
          <a:stretch>
            <a:fillRect/>
          </a:stretch>
        </p:blipFill>
        <p:spPr>
          <a:xfrm>
            <a:off x="518694" y="1615559"/>
            <a:ext cx="10454105" cy="5242441"/>
          </a:xfrm>
          <a:prstGeom prst="rect">
            <a:avLst/>
          </a:prstGeom>
        </p:spPr>
      </p:pic>
      <p:sp>
        <p:nvSpPr>
          <p:cNvPr id="5" name="Ellipse 4">
            <a:extLst>
              <a:ext uri="{FF2B5EF4-FFF2-40B4-BE49-F238E27FC236}">
                <a16:creationId xmlns:a16="http://schemas.microsoft.com/office/drawing/2014/main" id="{E3608823-5594-4454-B873-22F1C79EB122}"/>
              </a:ext>
            </a:extLst>
          </p:cNvPr>
          <p:cNvSpPr/>
          <p:nvPr/>
        </p:nvSpPr>
        <p:spPr>
          <a:xfrm>
            <a:off x="5507665" y="2275367"/>
            <a:ext cx="459120" cy="19563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id="{54960300-8299-4F57-B90D-A36EDD097D42}"/>
              </a:ext>
            </a:extLst>
          </p:cNvPr>
          <p:cNvSpPr/>
          <p:nvPr/>
        </p:nvSpPr>
        <p:spPr>
          <a:xfrm>
            <a:off x="1555896" y="2342707"/>
            <a:ext cx="507853" cy="28146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id="{2EC50AD4-FBD3-4FB3-B2C0-F3177F955033}"/>
              </a:ext>
            </a:extLst>
          </p:cNvPr>
          <p:cNvSpPr/>
          <p:nvPr/>
        </p:nvSpPr>
        <p:spPr>
          <a:xfrm>
            <a:off x="8126815" y="3274828"/>
            <a:ext cx="459120" cy="14283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25990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83E62-3127-9748-ACE4-1872129E217C}"/>
              </a:ext>
            </a:extLst>
          </p:cNvPr>
          <p:cNvSpPr>
            <a:spLocks noGrp="1"/>
          </p:cNvSpPr>
          <p:nvPr>
            <p:ph type="title"/>
          </p:nvPr>
        </p:nvSpPr>
        <p:spPr>
          <a:xfrm>
            <a:off x="598400" y="559449"/>
            <a:ext cx="11593600" cy="908365"/>
          </a:xfrm>
        </p:spPr>
        <p:txBody>
          <a:bodyPr/>
          <a:lstStyle/>
          <a:p>
            <a:r>
              <a:rPr lang="en-GB" sz="3200" dirty="0"/>
              <a:t>No Paris agreement objectives without CCUS</a:t>
            </a:r>
            <a:endParaRPr lang="en-US" sz="3200" dirty="0"/>
          </a:p>
        </p:txBody>
      </p:sp>
      <p:sp>
        <p:nvSpPr>
          <p:cNvPr id="9" name="TextBox 8">
            <a:extLst>
              <a:ext uri="{FF2B5EF4-FFF2-40B4-BE49-F238E27FC236}">
                <a16:creationId xmlns:a16="http://schemas.microsoft.com/office/drawing/2014/main" id="{B6E42A86-4122-48D3-9905-A756CDDE66D4}"/>
              </a:ext>
            </a:extLst>
          </p:cNvPr>
          <p:cNvSpPr txBox="1"/>
          <p:nvPr/>
        </p:nvSpPr>
        <p:spPr>
          <a:xfrm>
            <a:off x="5157787" y="6596390"/>
            <a:ext cx="187642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a:ea typeface="+mn-ea"/>
                <a:cs typeface="+mn-cs"/>
              </a:rPr>
              <a:t>3</a:t>
            </a:r>
            <a:endParaRPr kumimoji="0" lang="en-BE" sz="10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Picture 2">
            <a:extLst>
              <a:ext uri="{FF2B5EF4-FFF2-40B4-BE49-F238E27FC236}">
                <a16:creationId xmlns:a16="http://schemas.microsoft.com/office/drawing/2014/main" id="{FECDC2F4-83B1-4E16-B710-4722BF440BB9}"/>
              </a:ext>
            </a:extLst>
          </p:cNvPr>
          <p:cNvPicPr>
            <a:picLocks noChangeAspect="1"/>
          </p:cNvPicPr>
          <p:nvPr/>
        </p:nvPicPr>
        <p:blipFill>
          <a:blip r:embed="rId3"/>
          <a:stretch>
            <a:fillRect/>
          </a:stretch>
        </p:blipFill>
        <p:spPr>
          <a:xfrm>
            <a:off x="5991225" y="1690921"/>
            <a:ext cx="5469749" cy="4607629"/>
          </a:xfrm>
          <a:prstGeom prst="rect">
            <a:avLst/>
          </a:prstGeom>
        </p:spPr>
      </p:pic>
      <p:pic>
        <p:nvPicPr>
          <p:cNvPr id="18" name="Picture 17">
            <a:extLst>
              <a:ext uri="{FF2B5EF4-FFF2-40B4-BE49-F238E27FC236}">
                <a16:creationId xmlns:a16="http://schemas.microsoft.com/office/drawing/2014/main" id="{600830B7-A825-4737-BD36-7D065982B49E}"/>
              </a:ext>
            </a:extLst>
          </p:cNvPr>
          <p:cNvPicPr>
            <a:picLocks noChangeAspect="1"/>
          </p:cNvPicPr>
          <p:nvPr/>
        </p:nvPicPr>
        <p:blipFill>
          <a:blip r:embed="rId4"/>
          <a:stretch>
            <a:fillRect/>
          </a:stretch>
        </p:blipFill>
        <p:spPr>
          <a:xfrm>
            <a:off x="424120" y="1655476"/>
            <a:ext cx="5236784" cy="4897602"/>
          </a:xfrm>
          <a:prstGeom prst="rect">
            <a:avLst/>
          </a:prstGeom>
        </p:spPr>
      </p:pic>
      <p:sp>
        <p:nvSpPr>
          <p:cNvPr id="17" name="Rectangle 16">
            <a:extLst>
              <a:ext uri="{FF2B5EF4-FFF2-40B4-BE49-F238E27FC236}">
                <a16:creationId xmlns:a16="http://schemas.microsoft.com/office/drawing/2014/main" id="{F4FB05CF-0564-499A-A313-4D60EE9DF7EE}"/>
              </a:ext>
            </a:extLst>
          </p:cNvPr>
          <p:cNvSpPr/>
          <p:nvPr/>
        </p:nvSpPr>
        <p:spPr>
          <a:xfrm>
            <a:off x="577467" y="1765653"/>
            <a:ext cx="4734434" cy="4801314"/>
          </a:xfrm>
          <a:prstGeom prst="rect">
            <a:avLst/>
          </a:prstGeom>
        </p:spPr>
        <p:txBody>
          <a:bodyPr wrap="square"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i="0" u="none" strike="noStrike" kern="1200" cap="none" spc="0" normalizeH="0" baseline="0" noProof="0" dirty="0">
                <a:ln>
                  <a:noFill/>
                </a:ln>
                <a:solidFill>
                  <a:srgbClr val="FFFFFF"/>
                </a:solidFill>
                <a:effectLst/>
                <a:uLnTx/>
                <a:uFillTx/>
                <a:latin typeface="Arial" panose="020B0604020202020204"/>
                <a:ea typeface="+mn-ea"/>
                <a:cs typeface="+mn-cs"/>
              </a:rPr>
              <a:t>The IPCC, IEA and European Commission foresee an important role for CCS in meeting the Paris Agreement targets.</a:t>
            </a:r>
            <a:endParaRPr lang="en-GB" sz="1800" i="0" u="none" strike="noStrike" kern="1200" cap="none" spc="0" normalizeH="0" baseline="0" noProof="0" dirty="0">
              <a:ln>
                <a:noFill/>
              </a:ln>
              <a:solidFill>
                <a:srgbClr val="FFFFFF"/>
              </a:solidFill>
              <a:effectLst/>
              <a:uLnTx/>
              <a:uFillTx/>
              <a:latin typeface="Arial" panose="020B0604020202020204"/>
              <a:cs typeface="Arial"/>
            </a:endParaRPr>
          </a:p>
          <a:p>
            <a:pPr marL="285750" indent="-285750" defTabSz="457200">
              <a:buFont typeface="Arial" panose="020B0604020202020204" pitchFamily="34" charset="0"/>
              <a:buChar char="•"/>
              <a:defRPr/>
            </a:pPr>
            <a:endParaRPr lang="en-GB" sz="1800" i="0" u="none" strike="noStrike" kern="1200" cap="none" spc="0" normalizeH="0" baseline="0" noProof="0" dirty="0">
              <a:ln>
                <a:noFill/>
              </a:ln>
              <a:solidFill>
                <a:srgbClr val="FFFFFF"/>
              </a:solidFill>
              <a:effectLst/>
              <a:uLnTx/>
              <a:uFillTx/>
              <a:latin typeface="Arial" panose="020B0604020202020204"/>
              <a:cs typeface="Arial"/>
            </a:endParaRPr>
          </a:p>
          <a:p>
            <a:pPr marL="285750" indent="-285750" defTabSz="457200">
              <a:buFont typeface="Arial" panose="020B0604020202020204" pitchFamily="34" charset="0"/>
              <a:buChar char="•"/>
              <a:defRPr/>
            </a:pPr>
            <a:r>
              <a:rPr lang="en-GB" dirty="0">
                <a:solidFill>
                  <a:srgbClr val="FFFFFF"/>
                </a:solidFill>
              </a:rPr>
              <a:t>Today, there are 2 large-scale CCS facilities operating in Europe, capturing &amp; storing 1.5 </a:t>
            </a:r>
            <a:r>
              <a:rPr lang="en-GB" dirty="0" err="1">
                <a:solidFill>
                  <a:srgbClr val="FFFFFF"/>
                </a:solidFill>
              </a:rPr>
              <a:t>Mtpa</a:t>
            </a:r>
            <a:r>
              <a:rPr lang="en-GB" dirty="0">
                <a:solidFill>
                  <a:srgbClr val="FFFFFF"/>
                </a:solidFill>
              </a:rPr>
              <a:t> CO2. </a:t>
            </a:r>
            <a:endParaRPr lang="en-GB" dirty="0">
              <a:solidFill>
                <a:srgbClr val="FFFFFF"/>
              </a:solidFill>
              <a:cs typeface="Arial"/>
            </a:endParaRPr>
          </a:p>
          <a:p>
            <a:pPr marL="285750" lvl="0" indent="-285750" defTabSz="457200">
              <a:buFont typeface="Arial" panose="020B0604020202020204" pitchFamily="34" charset="0"/>
              <a:buChar char="•"/>
              <a:defRPr/>
            </a:pPr>
            <a:endParaRPr lang="en-GB" dirty="0">
              <a:solidFill>
                <a:srgbClr val="FFFFFF"/>
              </a:solidFill>
              <a:cs typeface="Arial"/>
            </a:endParaRPr>
          </a:p>
          <a:p>
            <a:pPr marL="285750" lvl="0" indent="-285750" defTabSz="457200">
              <a:buFont typeface="Arial" panose="020B0604020202020204" pitchFamily="34" charset="0"/>
              <a:buChar char="•"/>
              <a:defRPr/>
            </a:pPr>
            <a:r>
              <a:rPr lang="en-GB" dirty="0">
                <a:solidFill>
                  <a:srgbClr val="FFFFFF"/>
                </a:solidFill>
              </a:rPr>
              <a:t>To be on track for 1.5°C, one CCS facility capturing 1.5 Mt CO2 would need to be added every week from now until 2050.</a:t>
            </a:r>
            <a:endParaRPr lang="en-GB" dirty="0">
              <a:solidFill>
                <a:srgbClr val="FFFFFF"/>
              </a:solidFill>
              <a:cs typeface="Arial"/>
            </a:endParaRPr>
          </a:p>
          <a:p>
            <a:pPr marL="285750" indent="-285750" defTabSz="457200">
              <a:buFont typeface="Arial" panose="020B0604020202020204" pitchFamily="34" charset="0"/>
              <a:buChar char="•"/>
              <a:defRPr/>
            </a:pPr>
            <a:endParaRPr lang="en-GB" b="1" dirty="0">
              <a:solidFill>
                <a:srgbClr val="FFFFFF"/>
              </a:solidFill>
              <a:latin typeface="Arial" panose="020B0604020202020204"/>
              <a:cs typeface="Arial" panose="020B0604020202020204"/>
            </a:endParaRPr>
          </a:p>
          <a:p>
            <a:pPr defTabSz="457200">
              <a:defRPr/>
            </a:pPr>
            <a:r>
              <a:rPr lang="en-GB" b="1" dirty="0">
                <a:solidFill>
                  <a:srgbClr val="FFFFFF"/>
                </a:solidFill>
                <a:latin typeface="Arial" panose="020B0604020202020204"/>
                <a:cs typeface="Arial" panose="020B0604020202020204"/>
              </a:rPr>
              <a:t>Window of opportunity:</a:t>
            </a:r>
          </a:p>
          <a:p>
            <a:pPr marL="285750" indent="-285750" defTabSz="457200">
              <a:buFont typeface="Arial" panose="020B0604020202020204" pitchFamily="34" charset="0"/>
              <a:buChar char="•"/>
              <a:defRPr/>
            </a:pPr>
            <a:r>
              <a:rPr lang="en-GB" dirty="0">
                <a:solidFill>
                  <a:srgbClr val="FFFFFF"/>
                </a:solidFill>
                <a:latin typeface="Arial" panose="020B0604020202020204"/>
                <a:cs typeface="Arial" panose="020B0604020202020204"/>
              </a:rPr>
              <a:t>Political support, but still in expert circles</a:t>
            </a:r>
          </a:p>
          <a:p>
            <a:pPr marL="285750" indent="-285750" defTabSz="457200">
              <a:buFont typeface="Arial" panose="020B0604020202020204" pitchFamily="34" charset="0"/>
              <a:buChar char="•"/>
              <a:defRPr/>
            </a:pPr>
            <a:r>
              <a:rPr lang="en-GB" dirty="0">
                <a:solidFill>
                  <a:srgbClr val="FFFFFF"/>
                </a:solidFill>
                <a:latin typeface="Arial" panose="020B0604020202020204"/>
                <a:cs typeface="Arial" panose="020B0604020202020204"/>
              </a:rPr>
              <a:t>Industry understands it’s now or never</a:t>
            </a:r>
          </a:p>
          <a:p>
            <a:pPr marL="285750" indent="-285750" defTabSz="457200">
              <a:buFont typeface="Arial" panose="020B0604020202020204" pitchFamily="34" charset="0"/>
              <a:buChar char="•"/>
              <a:defRPr/>
            </a:pPr>
            <a:endParaRPr lang="en-GB" dirty="0">
              <a:solidFill>
                <a:srgbClr val="FFFFFF"/>
              </a:solidFill>
              <a:latin typeface="Arial" panose="020B0604020202020204"/>
            </a:endParaRPr>
          </a:p>
        </p:txBody>
      </p:sp>
    </p:spTree>
    <p:extLst>
      <p:ext uri="{BB962C8B-B14F-4D97-AF65-F5344CB8AC3E}">
        <p14:creationId xmlns:p14="http://schemas.microsoft.com/office/powerpoint/2010/main" val="45046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D1B8-B5D1-49A1-9F2F-3143BD27E764}"/>
              </a:ext>
            </a:extLst>
          </p:cNvPr>
          <p:cNvSpPr>
            <a:spLocks noGrp="1"/>
          </p:cNvSpPr>
          <p:nvPr>
            <p:ph type="title"/>
          </p:nvPr>
        </p:nvSpPr>
        <p:spPr/>
        <p:txBody>
          <a:bodyPr/>
          <a:lstStyle/>
          <a:p>
            <a:r>
              <a:rPr lang="fr-FR" dirty="0"/>
              <a:t>CCUS – How </a:t>
            </a:r>
            <a:r>
              <a:rPr lang="fr-FR" dirty="0" err="1"/>
              <a:t>it</a:t>
            </a:r>
            <a:r>
              <a:rPr lang="fr-FR" dirty="0"/>
              <a:t> Works</a:t>
            </a:r>
            <a:endParaRPr lang="en-GB" dirty="0"/>
          </a:p>
        </p:txBody>
      </p:sp>
      <p:pic>
        <p:nvPicPr>
          <p:cNvPr id="5" name="Picture 4" descr="A picture containing street, city&#10;&#10;Description automatically generated">
            <a:extLst>
              <a:ext uri="{FF2B5EF4-FFF2-40B4-BE49-F238E27FC236}">
                <a16:creationId xmlns:a16="http://schemas.microsoft.com/office/drawing/2014/main" id="{C5B79FA6-B5C4-4A3D-80D0-44018705E315}"/>
              </a:ext>
            </a:extLst>
          </p:cNvPr>
          <p:cNvPicPr>
            <a:picLocks noChangeAspect="1"/>
          </p:cNvPicPr>
          <p:nvPr/>
        </p:nvPicPr>
        <p:blipFill>
          <a:blip r:embed="rId2"/>
          <a:stretch>
            <a:fillRect/>
          </a:stretch>
        </p:blipFill>
        <p:spPr>
          <a:xfrm>
            <a:off x="300038" y="3077310"/>
            <a:ext cx="5561524" cy="1638663"/>
          </a:xfrm>
          <a:prstGeom prst="rect">
            <a:avLst/>
          </a:prstGeom>
        </p:spPr>
      </p:pic>
      <p:pic>
        <p:nvPicPr>
          <p:cNvPr id="7" name="Picture 6" descr="A screenshot of a video game&#10;&#10;Description automatically generated">
            <a:extLst>
              <a:ext uri="{FF2B5EF4-FFF2-40B4-BE49-F238E27FC236}">
                <a16:creationId xmlns:a16="http://schemas.microsoft.com/office/drawing/2014/main" id="{E2B141D4-6EDC-46F6-A2C7-6992603BEF30}"/>
              </a:ext>
            </a:extLst>
          </p:cNvPr>
          <p:cNvPicPr>
            <a:picLocks noChangeAspect="1"/>
          </p:cNvPicPr>
          <p:nvPr/>
        </p:nvPicPr>
        <p:blipFill rotWithShape="1">
          <a:blip r:embed="rId3"/>
          <a:srcRect l="9811" t="14297" r="9293"/>
          <a:stretch/>
        </p:blipFill>
        <p:spPr>
          <a:xfrm>
            <a:off x="6330440" y="2279540"/>
            <a:ext cx="5619111" cy="3471020"/>
          </a:xfrm>
          <a:prstGeom prst="rect">
            <a:avLst/>
          </a:prstGeom>
        </p:spPr>
      </p:pic>
    </p:spTree>
    <p:extLst>
      <p:ext uri="{BB962C8B-B14F-4D97-AF65-F5344CB8AC3E}">
        <p14:creationId xmlns:p14="http://schemas.microsoft.com/office/powerpoint/2010/main" val="144315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5D1B8-B5D1-49A1-9F2F-3143BD27E764}"/>
              </a:ext>
            </a:extLst>
          </p:cNvPr>
          <p:cNvSpPr>
            <a:spLocks noGrp="1"/>
          </p:cNvSpPr>
          <p:nvPr>
            <p:ph type="title"/>
          </p:nvPr>
        </p:nvSpPr>
        <p:spPr/>
        <p:txBody>
          <a:bodyPr/>
          <a:lstStyle/>
          <a:p>
            <a:r>
              <a:rPr lang="fr-FR" dirty="0"/>
              <a:t>CCUS – The </a:t>
            </a:r>
            <a:r>
              <a:rPr lang="fr-FR" dirty="0" err="1"/>
              <a:t>Potential</a:t>
            </a:r>
            <a:endParaRPr lang="en-GB" dirty="0"/>
          </a:p>
        </p:txBody>
      </p:sp>
      <p:pic>
        <p:nvPicPr>
          <p:cNvPr id="4" name="Picture 3">
            <a:extLst>
              <a:ext uri="{FF2B5EF4-FFF2-40B4-BE49-F238E27FC236}">
                <a16:creationId xmlns:a16="http://schemas.microsoft.com/office/drawing/2014/main" id="{1B936E59-3851-47D4-A7F9-585031335CEB}"/>
              </a:ext>
            </a:extLst>
          </p:cNvPr>
          <p:cNvPicPr>
            <a:picLocks noChangeAspect="1"/>
          </p:cNvPicPr>
          <p:nvPr/>
        </p:nvPicPr>
        <p:blipFill>
          <a:blip r:embed="rId2"/>
          <a:stretch>
            <a:fillRect/>
          </a:stretch>
        </p:blipFill>
        <p:spPr>
          <a:xfrm>
            <a:off x="1770185" y="2522018"/>
            <a:ext cx="8651629" cy="2669742"/>
          </a:xfrm>
          <a:prstGeom prst="rect">
            <a:avLst/>
          </a:prstGeom>
        </p:spPr>
      </p:pic>
    </p:spTree>
    <p:extLst>
      <p:ext uri="{BB962C8B-B14F-4D97-AF65-F5344CB8AC3E}">
        <p14:creationId xmlns:p14="http://schemas.microsoft.com/office/powerpoint/2010/main" val="420786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71C5-034F-42F6-B4C3-389D3A651C1E}"/>
              </a:ext>
            </a:extLst>
          </p:cNvPr>
          <p:cNvSpPr>
            <a:spLocks noGrp="1"/>
          </p:cNvSpPr>
          <p:nvPr>
            <p:ph type="title"/>
          </p:nvPr>
        </p:nvSpPr>
        <p:spPr/>
        <p:txBody>
          <a:bodyPr/>
          <a:lstStyle/>
          <a:p>
            <a:r>
              <a:rPr lang="en-GB" dirty="0"/>
              <a:t>CCUS – More than a concept</a:t>
            </a:r>
          </a:p>
        </p:txBody>
      </p:sp>
      <p:pic>
        <p:nvPicPr>
          <p:cNvPr id="3" name="Picture 2">
            <a:extLst>
              <a:ext uri="{FF2B5EF4-FFF2-40B4-BE49-F238E27FC236}">
                <a16:creationId xmlns:a16="http://schemas.microsoft.com/office/drawing/2014/main" id="{A56CAD8C-7B78-4364-BD04-608FEC4CE87E}"/>
              </a:ext>
            </a:extLst>
          </p:cNvPr>
          <p:cNvPicPr>
            <a:picLocks noChangeAspect="1"/>
          </p:cNvPicPr>
          <p:nvPr/>
        </p:nvPicPr>
        <p:blipFill>
          <a:blip r:embed="rId2"/>
          <a:stretch>
            <a:fillRect/>
          </a:stretch>
        </p:blipFill>
        <p:spPr>
          <a:xfrm>
            <a:off x="1722772" y="1577954"/>
            <a:ext cx="8746456" cy="4679996"/>
          </a:xfrm>
          <a:prstGeom prst="rect">
            <a:avLst/>
          </a:prstGeom>
        </p:spPr>
      </p:pic>
    </p:spTree>
    <p:extLst>
      <p:ext uri="{BB962C8B-B14F-4D97-AF65-F5344CB8AC3E}">
        <p14:creationId xmlns:p14="http://schemas.microsoft.com/office/powerpoint/2010/main" val="282224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818-4D00-4C4F-911C-8ED2AEB2D732}"/>
              </a:ext>
            </a:extLst>
          </p:cNvPr>
          <p:cNvSpPr>
            <a:spLocks noGrp="1"/>
          </p:cNvSpPr>
          <p:nvPr>
            <p:ph type="title"/>
          </p:nvPr>
        </p:nvSpPr>
        <p:spPr/>
        <p:txBody>
          <a:bodyPr/>
          <a:lstStyle/>
          <a:p>
            <a:r>
              <a:rPr lang="en-GB"/>
              <a:t>CCUS</a:t>
            </a:r>
            <a:r>
              <a:rPr lang="en-GB" dirty="0"/>
              <a:t> cannot be “just an oil &amp; gas thing”</a:t>
            </a:r>
            <a:endParaRPr lang="en-BE" dirty="0"/>
          </a:p>
        </p:txBody>
      </p:sp>
      <p:pic>
        <p:nvPicPr>
          <p:cNvPr id="4" name="Picture 3">
            <a:extLst>
              <a:ext uri="{FF2B5EF4-FFF2-40B4-BE49-F238E27FC236}">
                <a16:creationId xmlns:a16="http://schemas.microsoft.com/office/drawing/2014/main" id="{75593471-DC32-4EF1-A85C-1CEF02AD3225}"/>
              </a:ext>
            </a:extLst>
          </p:cNvPr>
          <p:cNvPicPr>
            <a:picLocks noChangeAspect="1"/>
          </p:cNvPicPr>
          <p:nvPr/>
        </p:nvPicPr>
        <p:blipFill>
          <a:blip r:embed="rId2"/>
          <a:stretch>
            <a:fillRect/>
          </a:stretch>
        </p:blipFill>
        <p:spPr>
          <a:xfrm rot="20857624">
            <a:off x="853850" y="2224872"/>
            <a:ext cx="6558925" cy="38279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E19F64EA-0666-4508-9B0F-752B45BBFE10}"/>
              </a:ext>
            </a:extLst>
          </p:cNvPr>
          <p:cNvPicPr>
            <a:picLocks noChangeAspect="1"/>
          </p:cNvPicPr>
          <p:nvPr/>
        </p:nvPicPr>
        <p:blipFill>
          <a:blip r:embed="rId3"/>
          <a:stretch>
            <a:fillRect/>
          </a:stretch>
        </p:blipFill>
        <p:spPr>
          <a:xfrm rot="854775">
            <a:off x="5927470" y="1861553"/>
            <a:ext cx="5339348" cy="3960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638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A553D-0E88-4C10-A633-A33608C30FEF}"/>
              </a:ext>
            </a:extLst>
          </p:cNvPr>
          <p:cNvSpPr>
            <a:spLocks noGrp="1"/>
          </p:cNvSpPr>
          <p:nvPr>
            <p:ph type="title"/>
          </p:nvPr>
        </p:nvSpPr>
        <p:spPr/>
        <p:txBody>
          <a:bodyPr/>
          <a:lstStyle/>
          <a:p>
            <a:r>
              <a:rPr lang="fr-FR" dirty="0"/>
              <a:t>In Short !</a:t>
            </a:r>
            <a:endParaRPr lang="en-GB" dirty="0"/>
          </a:p>
        </p:txBody>
      </p:sp>
      <p:grpSp>
        <p:nvGrpSpPr>
          <p:cNvPr id="49" name="Group 48">
            <a:extLst>
              <a:ext uri="{FF2B5EF4-FFF2-40B4-BE49-F238E27FC236}">
                <a16:creationId xmlns:a16="http://schemas.microsoft.com/office/drawing/2014/main" id="{5BE1E354-D16B-4CB7-ADC8-95730AF48174}"/>
              </a:ext>
            </a:extLst>
          </p:cNvPr>
          <p:cNvGrpSpPr/>
          <p:nvPr/>
        </p:nvGrpSpPr>
        <p:grpSpPr>
          <a:xfrm>
            <a:off x="201549" y="1765005"/>
            <a:ext cx="11593600" cy="4607346"/>
            <a:chOff x="837891" y="2112721"/>
            <a:chExt cx="10896298" cy="4047939"/>
          </a:xfrm>
        </p:grpSpPr>
        <p:grpSp>
          <p:nvGrpSpPr>
            <p:cNvPr id="50" name="Group 49">
              <a:extLst>
                <a:ext uri="{FF2B5EF4-FFF2-40B4-BE49-F238E27FC236}">
                  <a16:creationId xmlns:a16="http://schemas.microsoft.com/office/drawing/2014/main" id="{B83006E7-6B47-454B-83AC-2DE0611998BF}"/>
                </a:ext>
              </a:extLst>
            </p:cNvPr>
            <p:cNvGrpSpPr/>
            <p:nvPr/>
          </p:nvGrpSpPr>
          <p:grpSpPr>
            <a:xfrm>
              <a:off x="837891" y="2112721"/>
              <a:ext cx="10896298" cy="2892985"/>
              <a:chOff x="914428" y="1871342"/>
              <a:chExt cx="10896298" cy="2892985"/>
            </a:xfrm>
          </p:grpSpPr>
          <p:grpSp>
            <p:nvGrpSpPr>
              <p:cNvPr id="62" name="Group 61">
                <a:extLst>
                  <a:ext uri="{FF2B5EF4-FFF2-40B4-BE49-F238E27FC236}">
                    <a16:creationId xmlns:a16="http://schemas.microsoft.com/office/drawing/2014/main" id="{14BB2BA9-3AD1-4447-82D5-2D31C2E0787F}"/>
                  </a:ext>
                </a:extLst>
              </p:cNvPr>
              <p:cNvGrpSpPr/>
              <p:nvPr/>
            </p:nvGrpSpPr>
            <p:grpSpPr>
              <a:xfrm>
                <a:off x="914428" y="1871342"/>
                <a:ext cx="10896298" cy="2892985"/>
                <a:chOff x="914428" y="1871342"/>
                <a:chExt cx="10896298" cy="2892985"/>
              </a:xfrm>
            </p:grpSpPr>
            <p:grpSp>
              <p:nvGrpSpPr>
                <p:cNvPr id="64" name="Group 63">
                  <a:extLst>
                    <a:ext uri="{FF2B5EF4-FFF2-40B4-BE49-F238E27FC236}">
                      <a16:creationId xmlns:a16="http://schemas.microsoft.com/office/drawing/2014/main" id="{C8E64691-0620-4EFD-952A-7ED9B12F6B97}"/>
                    </a:ext>
                  </a:extLst>
                </p:cNvPr>
                <p:cNvGrpSpPr/>
                <p:nvPr/>
              </p:nvGrpSpPr>
              <p:grpSpPr>
                <a:xfrm>
                  <a:off x="914428" y="2264285"/>
                  <a:ext cx="10896298" cy="2500042"/>
                  <a:chOff x="914428" y="2264285"/>
                  <a:chExt cx="10896298" cy="2500042"/>
                </a:xfrm>
              </p:grpSpPr>
              <p:grpSp>
                <p:nvGrpSpPr>
                  <p:cNvPr id="66" name="Group 65">
                    <a:extLst>
                      <a:ext uri="{FF2B5EF4-FFF2-40B4-BE49-F238E27FC236}">
                        <a16:creationId xmlns:a16="http://schemas.microsoft.com/office/drawing/2014/main" id="{46F1F567-43B4-45DF-9D02-626F794E6DCD}"/>
                      </a:ext>
                    </a:extLst>
                  </p:cNvPr>
                  <p:cNvGrpSpPr/>
                  <p:nvPr/>
                </p:nvGrpSpPr>
                <p:grpSpPr>
                  <a:xfrm>
                    <a:off x="914428" y="2264285"/>
                    <a:ext cx="10896298" cy="2500042"/>
                    <a:chOff x="914428" y="2264285"/>
                    <a:chExt cx="10896298" cy="2500042"/>
                  </a:xfrm>
                </p:grpSpPr>
                <p:grpSp>
                  <p:nvGrpSpPr>
                    <p:cNvPr id="71" name="Group 70">
                      <a:extLst>
                        <a:ext uri="{FF2B5EF4-FFF2-40B4-BE49-F238E27FC236}">
                          <a16:creationId xmlns:a16="http://schemas.microsoft.com/office/drawing/2014/main" id="{48645E3D-01D3-489B-8A20-1EF0BF890F39}"/>
                        </a:ext>
                      </a:extLst>
                    </p:cNvPr>
                    <p:cNvGrpSpPr/>
                    <p:nvPr/>
                  </p:nvGrpSpPr>
                  <p:grpSpPr>
                    <a:xfrm>
                      <a:off x="914428" y="2264285"/>
                      <a:ext cx="10896298" cy="2500042"/>
                      <a:chOff x="914428" y="2264285"/>
                      <a:chExt cx="10896298" cy="2500042"/>
                    </a:xfrm>
                  </p:grpSpPr>
                  <p:grpSp>
                    <p:nvGrpSpPr>
                      <p:cNvPr id="73" name="Group 72">
                        <a:extLst>
                          <a:ext uri="{FF2B5EF4-FFF2-40B4-BE49-F238E27FC236}">
                            <a16:creationId xmlns:a16="http://schemas.microsoft.com/office/drawing/2014/main" id="{01A0C2E8-B096-4DBA-B5B5-0B423F3F81BB}"/>
                          </a:ext>
                        </a:extLst>
                      </p:cNvPr>
                      <p:cNvGrpSpPr/>
                      <p:nvPr/>
                    </p:nvGrpSpPr>
                    <p:grpSpPr>
                      <a:xfrm>
                        <a:off x="914428" y="2264285"/>
                        <a:ext cx="10896298" cy="2500042"/>
                        <a:chOff x="914428" y="2264285"/>
                        <a:chExt cx="10896298" cy="2500042"/>
                      </a:xfrm>
                    </p:grpSpPr>
                    <p:grpSp>
                      <p:nvGrpSpPr>
                        <p:cNvPr id="79" name="Group 78">
                          <a:extLst>
                            <a:ext uri="{FF2B5EF4-FFF2-40B4-BE49-F238E27FC236}">
                              <a16:creationId xmlns:a16="http://schemas.microsoft.com/office/drawing/2014/main" id="{728761A6-099E-437D-BA18-75B3EC13BF8F}"/>
                            </a:ext>
                          </a:extLst>
                        </p:cNvPr>
                        <p:cNvGrpSpPr/>
                        <p:nvPr/>
                      </p:nvGrpSpPr>
                      <p:grpSpPr>
                        <a:xfrm>
                          <a:off x="914428" y="3164352"/>
                          <a:ext cx="10896298" cy="1599975"/>
                          <a:chOff x="457501" y="3056002"/>
                          <a:chExt cx="10896298" cy="1599975"/>
                        </a:xfrm>
                      </p:grpSpPr>
                      <p:sp>
                        <p:nvSpPr>
                          <p:cNvPr id="88" name="Arrow: Right 87">
                            <a:extLst>
                              <a:ext uri="{FF2B5EF4-FFF2-40B4-BE49-F238E27FC236}">
                                <a16:creationId xmlns:a16="http://schemas.microsoft.com/office/drawing/2014/main" id="{B34619D6-2A37-4226-ABD0-58291AB8A85A}"/>
                              </a:ext>
                            </a:extLst>
                          </p:cNvPr>
                          <p:cNvSpPr/>
                          <p:nvPr/>
                        </p:nvSpPr>
                        <p:spPr>
                          <a:xfrm>
                            <a:off x="5075192" y="3405675"/>
                            <a:ext cx="6278607" cy="1250302"/>
                          </a:xfrm>
                          <a:prstGeom prst="rightArrow">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BF4AC9FF-ACE5-4E6B-9F67-3D52494A4DCD}"/>
                              </a:ext>
                            </a:extLst>
                          </p:cNvPr>
                          <p:cNvSpPr/>
                          <p:nvPr/>
                        </p:nvSpPr>
                        <p:spPr>
                          <a:xfrm>
                            <a:off x="990600" y="3718250"/>
                            <a:ext cx="4084591" cy="625151"/>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90" name="Straight Connector 89">
                            <a:extLst>
                              <a:ext uri="{FF2B5EF4-FFF2-40B4-BE49-F238E27FC236}">
                                <a16:creationId xmlns:a16="http://schemas.microsoft.com/office/drawing/2014/main" id="{B294AD4A-323F-4AA9-A5CD-1225F0C3F3B9}"/>
                              </a:ext>
                            </a:extLst>
                          </p:cNvPr>
                          <p:cNvCxnSpPr/>
                          <p:nvPr/>
                        </p:nvCxnSpPr>
                        <p:spPr>
                          <a:xfrm>
                            <a:off x="5088947" y="3382970"/>
                            <a:ext cx="0" cy="335280"/>
                          </a:xfrm>
                          <a:prstGeom prst="line">
                            <a:avLst/>
                          </a:prstGeom>
                          <a:noFill/>
                          <a:ln w="28575" cap="flat" cmpd="sng" algn="ctr">
                            <a:solidFill>
                              <a:srgbClr val="4472C4"/>
                            </a:solidFill>
                            <a:prstDash val="solid"/>
                            <a:miter lim="800000"/>
                          </a:ln>
                          <a:effectLst/>
                        </p:spPr>
                      </p:cxnSp>
                      <p:sp>
                        <p:nvSpPr>
                          <p:cNvPr id="91" name="TextBox 90">
                            <a:extLst>
                              <a:ext uri="{FF2B5EF4-FFF2-40B4-BE49-F238E27FC236}">
                                <a16:creationId xmlns:a16="http://schemas.microsoft.com/office/drawing/2014/main" id="{62CC630A-837F-46C9-A840-45B97228F957}"/>
                              </a:ext>
                            </a:extLst>
                          </p:cNvPr>
                          <p:cNvSpPr txBox="1"/>
                          <p:nvPr/>
                        </p:nvSpPr>
                        <p:spPr>
                          <a:xfrm rot="19695498">
                            <a:off x="457501" y="3056002"/>
                            <a:ext cx="89153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72C4"/>
                                </a:solidFill>
                                <a:effectLst/>
                                <a:uLnTx/>
                                <a:uFillTx/>
                                <a:latin typeface="Calibri" panose="020F0502020204030204"/>
                              </a:rPr>
                              <a:t>2020</a:t>
                            </a:r>
                            <a:endParaRPr kumimoji="0" lang="en-GB" sz="1800" b="0" i="0" u="none" strike="noStrike" kern="0" cap="none" spc="0" normalizeH="0" baseline="0" noProof="0" dirty="0">
                              <a:ln>
                                <a:noFill/>
                              </a:ln>
                              <a:solidFill>
                                <a:srgbClr val="4472C4"/>
                              </a:solidFill>
                              <a:effectLst/>
                              <a:uLnTx/>
                              <a:uFillTx/>
                              <a:latin typeface="Calibri" panose="020F0502020204030204"/>
                            </a:endParaRPr>
                          </a:p>
                        </p:txBody>
                      </p:sp>
                      <p:cxnSp>
                        <p:nvCxnSpPr>
                          <p:cNvPr id="92" name="Straight Connector 91">
                            <a:extLst>
                              <a:ext uri="{FF2B5EF4-FFF2-40B4-BE49-F238E27FC236}">
                                <a16:creationId xmlns:a16="http://schemas.microsoft.com/office/drawing/2014/main" id="{8ED3BE33-FD94-43FB-B5C8-0BE802847FFE}"/>
                              </a:ext>
                            </a:extLst>
                          </p:cNvPr>
                          <p:cNvCxnSpPr/>
                          <p:nvPr/>
                        </p:nvCxnSpPr>
                        <p:spPr>
                          <a:xfrm>
                            <a:off x="1006251" y="3382970"/>
                            <a:ext cx="0" cy="335280"/>
                          </a:xfrm>
                          <a:prstGeom prst="line">
                            <a:avLst/>
                          </a:prstGeom>
                          <a:noFill/>
                          <a:ln w="28575" cap="flat" cmpd="sng" algn="ctr">
                            <a:solidFill>
                              <a:srgbClr val="ED7D31"/>
                            </a:solidFill>
                            <a:prstDash val="solid"/>
                            <a:miter lim="800000"/>
                          </a:ln>
                          <a:effectLst/>
                        </p:spPr>
                      </p:cxnSp>
                    </p:grpSp>
                    <p:sp>
                      <p:nvSpPr>
                        <p:cNvPr id="80" name="TextBox 79">
                          <a:extLst>
                            <a:ext uri="{FF2B5EF4-FFF2-40B4-BE49-F238E27FC236}">
                              <a16:creationId xmlns:a16="http://schemas.microsoft.com/office/drawing/2014/main" id="{BC2A0E4B-D63E-47B3-A3FF-675874ADB141}"/>
                            </a:ext>
                          </a:extLst>
                        </p:cNvPr>
                        <p:cNvSpPr txBox="1"/>
                        <p:nvPr/>
                      </p:nvSpPr>
                      <p:spPr>
                        <a:xfrm>
                          <a:off x="1975211" y="2264285"/>
                          <a:ext cx="3532314" cy="175432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Kickstart CCUS early deployment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Methane Emission Mitigation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Reduction of operational emissions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Progressive biogas &amp; H2 injection into gas grid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LNG, CNG and low-carbon liquid fuels in transport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LNG in shipping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Energy Efficiency improvements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ndParaRPr>
                        </a:p>
                      </p:txBody>
                    </p:sp>
                    <p:grpSp>
                      <p:nvGrpSpPr>
                        <p:cNvPr id="81" name="Group 80">
                          <a:extLst>
                            <a:ext uri="{FF2B5EF4-FFF2-40B4-BE49-F238E27FC236}">
                              <a16:creationId xmlns:a16="http://schemas.microsoft.com/office/drawing/2014/main" id="{9CECBC0C-CC8A-49C4-83C1-DF25A91D5952}"/>
                            </a:ext>
                          </a:extLst>
                        </p:cNvPr>
                        <p:cNvGrpSpPr/>
                        <p:nvPr/>
                      </p:nvGrpSpPr>
                      <p:grpSpPr>
                        <a:xfrm>
                          <a:off x="6333869" y="2312788"/>
                          <a:ext cx="4356777" cy="1200329"/>
                          <a:chOff x="2678504" y="4976540"/>
                          <a:chExt cx="4356777" cy="1200329"/>
                        </a:xfrm>
                      </p:grpSpPr>
                      <p:sp>
                        <p:nvSpPr>
                          <p:cNvPr id="83" name="Isosceles Triangle 82">
                            <a:extLst>
                              <a:ext uri="{FF2B5EF4-FFF2-40B4-BE49-F238E27FC236}">
                                <a16:creationId xmlns:a16="http://schemas.microsoft.com/office/drawing/2014/main" id="{28D03C07-1300-4BA7-A7F6-67869D2C6E04}"/>
                              </a:ext>
                            </a:extLst>
                          </p:cNvPr>
                          <p:cNvSpPr/>
                          <p:nvPr/>
                        </p:nvSpPr>
                        <p:spPr>
                          <a:xfrm rot="5400000">
                            <a:off x="2725156" y="5209125"/>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566D1493-2487-4BD5-BBA5-6D3E4E4548C4}"/>
                              </a:ext>
                            </a:extLst>
                          </p:cNvPr>
                          <p:cNvSpPr txBox="1"/>
                          <p:nvPr/>
                        </p:nvSpPr>
                        <p:spPr>
                          <a:xfrm>
                            <a:off x="2894132" y="4976540"/>
                            <a:ext cx="4141149" cy="12003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Large-scale deployment of CCUS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H2 value chain development with decarbonized natural gas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H2 in shipping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Low-carbon liquid fuels in aviation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Carbon sinks to offset emissions in hard-to-decarbonize sectors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Large-scale alternative and renewable energy deployment</a:t>
                            </a:r>
                          </a:p>
                        </p:txBody>
                      </p:sp>
                      <p:sp>
                        <p:nvSpPr>
                          <p:cNvPr id="85" name="Isosceles Triangle 84">
                            <a:extLst>
                              <a:ext uri="{FF2B5EF4-FFF2-40B4-BE49-F238E27FC236}">
                                <a16:creationId xmlns:a16="http://schemas.microsoft.com/office/drawing/2014/main" id="{4173011A-99D9-4839-B554-3DB639F99063}"/>
                              </a:ext>
                            </a:extLst>
                          </p:cNvPr>
                          <p:cNvSpPr/>
                          <p:nvPr/>
                        </p:nvSpPr>
                        <p:spPr>
                          <a:xfrm rot="5400000">
                            <a:off x="2725156" y="5399625"/>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Isosceles Triangle 85">
                            <a:extLst>
                              <a:ext uri="{FF2B5EF4-FFF2-40B4-BE49-F238E27FC236}">
                                <a16:creationId xmlns:a16="http://schemas.microsoft.com/office/drawing/2014/main" id="{23FA8764-93AC-4FD0-B633-991209F81885}"/>
                              </a:ext>
                            </a:extLst>
                          </p:cNvPr>
                          <p:cNvSpPr/>
                          <p:nvPr/>
                        </p:nvSpPr>
                        <p:spPr>
                          <a:xfrm rot="5400000">
                            <a:off x="2725156" y="5574557"/>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Isosceles Triangle 86">
                            <a:extLst>
                              <a:ext uri="{FF2B5EF4-FFF2-40B4-BE49-F238E27FC236}">
                                <a16:creationId xmlns:a16="http://schemas.microsoft.com/office/drawing/2014/main" id="{F24DCD7C-246E-44CD-A7B4-E1CD373DFA53}"/>
                              </a:ext>
                            </a:extLst>
                          </p:cNvPr>
                          <p:cNvSpPr/>
                          <p:nvPr/>
                        </p:nvSpPr>
                        <p:spPr>
                          <a:xfrm rot="5400000">
                            <a:off x="2725156" y="5757804"/>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82" name="Isosceles Triangle 81">
                          <a:extLst>
                            <a:ext uri="{FF2B5EF4-FFF2-40B4-BE49-F238E27FC236}">
                              <a16:creationId xmlns:a16="http://schemas.microsoft.com/office/drawing/2014/main" id="{201E6C1C-C46E-43FE-B7D2-9427391B10E7}"/>
                            </a:ext>
                          </a:extLst>
                        </p:cNvPr>
                        <p:cNvSpPr/>
                        <p:nvPr/>
                      </p:nvSpPr>
                      <p:spPr>
                        <a:xfrm rot="5400000">
                          <a:off x="1846545" y="2695482"/>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4" name="TextBox 73">
                        <a:extLst>
                          <a:ext uri="{FF2B5EF4-FFF2-40B4-BE49-F238E27FC236}">
                            <a16:creationId xmlns:a16="http://schemas.microsoft.com/office/drawing/2014/main" id="{45B97884-71C3-4F0B-BCA3-07182E334A40}"/>
                          </a:ext>
                        </a:extLst>
                      </p:cNvPr>
                      <p:cNvSpPr txBox="1"/>
                      <p:nvPr/>
                    </p:nvSpPr>
                    <p:spPr>
                      <a:xfrm>
                        <a:off x="5028569" y="3889756"/>
                        <a:ext cx="1141435"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panose="020F0502020204030204"/>
                          </a:rPr>
                          <a:t>40-55% </a:t>
                        </a:r>
                        <a:br>
                          <a:rPr kumimoji="0" lang="fr-FR" sz="1400" b="0" i="0" u="none" strike="noStrike" kern="0" cap="none" spc="0" normalizeH="0" baseline="0" noProof="0" dirty="0">
                            <a:ln>
                              <a:noFill/>
                            </a:ln>
                            <a:solidFill>
                              <a:prstClr val="white"/>
                            </a:solidFill>
                            <a:effectLst/>
                            <a:uLnTx/>
                            <a:uFillTx/>
                            <a:latin typeface="Calibri" panose="020F0502020204030204"/>
                          </a:rPr>
                        </a:br>
                        <a:r>
                          <a:rPr kumimoji="0" lang="fr-FR" sz="1400" b="0" i="0" u="none" strike="noStrike" kern="0" cap="none" spc="0" normalizeH="0" baseline="0" noProof="0" dirty="0">
                            <a:ln>
                              <a:noFill/>
                            </a:ln>
                            <a:solidFill>
                              <a:prstClr val="white"/>
                            </a:solidFill>
                            <a:effectLst/>
                            <a:uLnTx/>
                            <a:uFillTx/>
                            <a:latin typeface="Calibri" panose="020F0502020204030204"/>
                          </a:rPr>
                          <a:t>GHG Target</a:t>
                        </a:r>
                        <a:endParaRPr kumimoji="0" lang="en-GB" sz="1400" b="0" i="0" u="none" strike="noStrike" kern="0" cap="none" spc="0" normalizeH="0" baseline="0" noProof="0" dirty="0">
                          <a:ln>
                            <a:noFill/>
                          </a:ln>
                          <a:solidFill>
                            <a:prstClr val="white"/>
                          </a:solidFill>
                          <a:effectLst/>
                          <a:uLnTx/>
                          <a:uFillTx/>
                          <a:latin typeface="Calibri" panose="020F0502020204030204"/>
                        </a:endParaRPr>
                      </a:p>
                    </p:txBody>
                  </p:sp>
                  <p:sp>
                    <p:nvSpPr>
                      <p:cNvPr id="75" name="TextBox 74">
                        <a:extLst>
                          <a:ext uri="{FF2B5EF4-FFF2-40B4-BE49-F238E27FC236}">
                            <a16:creationId xmlns:a16="http://schemas.microsoft.com/office/drawing/2014/main" id="{E64658BB-440F-465E-9A18-629A33D61651}"/>
                          </a:ext>
                        </a:extLst>
                      </p:cNvPr>
                      <p:cNvSpPr txBox="1"/>
                      <p:nvPr/>
                    </p:nvSpPr>
                    <p:spPr>
                      <a:xfrm>
                        <a:off x="1444962" y="3890474"/>
                        <a:ext cx="89153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white"/>
                            </a:solidFill>
                            <a:effectLst/>
                            <a:uLnTx/>
                            <a:uFillTx/>
                            <a:latin typeface="Calibri" panose="020F0502020204030204"/>
                          </a:rPr>
                          <a:t>20% GHG Target</a:t>
                        </a:r>
                        <a:endParaRPr kumimoji="0" lang="en-GB" sz="1400" b="0" i="0" u="none" strike="noStrike" kern="0" cap="none" spc="0" normalizeH="0" baseline="0" noProof="0" dirty="0">
                          <a:ln>
                            <a:noFill/>
                          </a:ln>
                          <a:solidFill>
                            <a:prstClr val="white"/>
                          </a:solidFill>
                          <a:effectLst/>
                          <a:uLnTx/>
                          <a:uFillTx/>
                          <a:latin typeface="Calibri" panose="020F0502020204030204"/>
                        </a:endParaRPr>
                      </a:p>
                    </p:txBody>
                  </p:sp>
                  <p:sp>
                    <p:nvSpPr>
                      <p:cNvPr id="76" name="TextBox 75">
                        <a:extLst>
                          <a:ext uri="{FF2B5EF4-FFF2-40B4-BE49-F238E27FC236}">
                            <a16:creationId xmlns:a16="http://schemas.microsoft.com/office/drawing/2014/main" id="{DC2F9543-D7EA-49B9-BD7C-FA4CBCCEF9EE}"/>
                          </a:ext>
                        </a:extLst>
                      </p:cNvPr>
                      <p:cNvSpPr txBox="1"/>
                      <p:nvPr/>
                    </p:nvSpPr>
                    <p:spPr>
                      <a:xfrm>
                        <a:off x="10727832" y="3890474"/>
                        <a:ext cx="89153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alibri" panose="020F0502020204030204"/>
                          </a:rPr>
                          <a:t>Net-Zero</a:t>
                        </a:r>
                        <a:r>
                          <a:rPr kumimoji="0" lang="fr-FR" sz="1400" b="0" i="0" u="none" strike="noStrike" kern="0" cap="none" spc="0" normalizeH="0" baseline="0" noProof="0" dirty="0">
                            <a:ln>
                              <a:noFill/>
                            </a:ln>
                            <a:solidFill>
                              <a:prstClr val="white"/>
                            </a:solidFill>
                            <a:effectLst/>
                            <a:uLnTx/>
                            <a:uFillTx/>
                            <a:latin typeface="Calibri" panose="020F0502020204030204"/>
                          </a:rPr>
                          <a:t> Emissions</a:t>
                        </a:r>
                        <a:endParaRPr kumimoji="0" lang="en-GB" sz="1400" b="0" i="0" u="none" strike="noStrike" kern="0" cap="none" spc="0" normalizeH="0" baseline="0" noProof="0" dirty="0">
                          <a:ln>
                            <a:noFill/>
                          </a:ln>
                          <a:solidFill>
                            <a:prstClr val="white"/>
                          </a:solidFill>
                          <a:effectLst/>
                          <a:uLnTx/>
                          <a:uFillTx/>
                          <a:latin typeface="Calibri" panose="020F0502020204030204"/>
                        </a:endParaRPr>
                      </a:p>
                    </p:txBody>
                  </p:sp>
                  <p:sp>
                    <p:nvSpPr>
                      <p:cNvPr id="77" name="Isosceles Triangle 76">
                        <a:extLst>
                          <a:ext uri="{FF2B5EF4-FFF2-40B4-BE49-F238E27FC236}">
                            <a16:creationId xmlns:a16="http://schemas.microsoft.com/office/drawing/2014/main" id="{313E03F1-729E-466E-94B9-30C8D0E8FBA0}"/>
                          </a:ext>
                        </a:extLst>
                      </p:cNvPr>
                      <p:cNvSpPr/>
                      <p:nvPr/>
                    </p:nvSpPr>
                    <p:spPr>
                      <a:xfrm rot="5400000">
                        <a:off x="1844983" y="2883988"/>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Isosceles Triangle 77">
                        <a:extLst>
                          <a:ext uri="{FF2B5EF4-FFF2-40B4-BE49-F238E27FC236}">
                            <a16:creationId xmlns:a16="http://schemas.microsoft.com/office/drawing/2014/main" id="{509F3F5C-1BC9-48BA-BDA9-D26747975FC9}"/>
                          </a:ext>
                        </a:extLst>
                      </p:cNvPr>
                      <p:cNvSpPr/>
                      <p:nvPr/>
                    </p:nvSpPr>
                    <p:spPr>
                      <a:xfrm rot="5400000">
                        <a:off x="1852615" y="3066514"/>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72" name="Isosceles Triangle 71">
                      <a:extLst>
                        <a:ext uri="{FF2B5EF4-FFF2-40B4-BE49-F238E27FC236}">
                          <a16:creationId xmlns:a16="http://schemas.microsoft.com/office/drawing/2014/main" id="{6BC1E4DE-1232-42B3-A6D6-789B7AEE78FF}"/>
                        </a:ext>
                      </a:extLst>
                    </p:cNvPr>
                    <p:cNvSpPr/>
                    <p:nvPr/>
                  </p:nvSpPr>
                  <p:spPr>
                    <a:xfrm rot="5400000">
                      <a:off x="1852615" y="3241150"/>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7" name="Isosceles Triangle 66">
                    <a:extLst>
                      <a:ext uri="{FF2B5EF4-FFF2-40B4-BE49-F238E27FC236}">
                        <a16:creationId xmlns:a16="http://schemas.microsoft.com/office/drawing/2014/main" id="{226AFCE1-60E1-4A8D-91F2-91017657F304}"/>
                      </a:ext>
                    </a:extLst>
                  </p:cNvPr>
                  <p:cNvSpPr/>
                  <p:nvPr/>
                </p:nvSpPr>
                <p:spPr>
                  <a:xfrm rot="5400000">
                    <a:off x="1846641" y="2324450"/>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Isosceles Triangle 67">
                    <a:extLst>
                      <a:ext uri="{FF2B5EF4-FFF2-40B4-BE49-F238E27FC236}">
                        <a16:creationId xmlns:a16="http://schemas.microsoft.com/office/drawing/2014/main" id="{D88B0323-BA6F-4A50-8841-A0127A2A2CF7}"/>
                      </a:ext>
                    </a:extLst>
                  </p:cNvPr>
                  <p:cNvSpPr/>
                  <p:nvPr/>
                </p:nvSpPr>
                <p:spPr>
                  <a:xfrm rot="5400000">
                    <a:off x="1845079" y="2512956"/>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Isosceles Triangle 68">
                    <a:extLst>
                      <a:ext uri="{FF2B5EF4-FFF2-40B4-BE49-F238E27FC236}">
                        <a16:creationId xmlns:a16="http://schemas.microsoft.com/office/drawing/2014/main" id="{85438DA5-FAF0-46B9-B62D-77A08EA9EEBB}"/>
                      </a:ext>
                    </a:extLst>
                  </p:cNvPr>
                  <p:cNvSpPr/>
                  <p:nvPr/>
                </p:nvSpPr>
                <p:spPr>
                  <a:xfrm rot="5400000">
                    <a:off x="1853402" y="3427312"/>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Isosceles Triangle 69">
                    <a:extLst>
                      <a:ext uri="{FF2B5EF4-FFF2-40B4-BE49-F238E27FC236}">
                        <a16:creationId xmlns:a16="http://schemas.microsoft.com/office/drawing/2014/main" id="{CBDF3A7F-1385-47CA-8CCB-37AFFDFE4007}"/>
                      </a:ext>
                    </a:extLst>
                  </p:cNvPr>
                  <p:cNvSpPr/>
                  <p:nvPr/>
                </p:nvSpPr>
                <p:spPr>
                  <a:xfrm rot="5400000">
                    <a:off x="6378959" y="2369126"/>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5" name="TextBox 64">
                  <a:extLst>
                    <a:ext uri="{FF2B5EF4-FFF2-40B4-BE49-F238E27FC236}">
                      <a16:creationId xmlns:a16="http://schemas.microsoft.com/office/drawing/2014/main" id="{6D4411FA-C876-4A72-BA03-EFF5A677D095}"/>
                    </a:ext>
                  </a:extLst>
                </p:cNvPr>
                <p:cNvSpPr txBox="1"/>
                <p:nvPr/>
              </p:nvSpPr>
              <p:spPr>
                <a:xfrm>
                  <a:off x="2916656" y="1871342"/>
                  <a:ext cx="6149971" cy="369332"/>
                </a:xfrm>
                <a:prstGeom prst="rect">
                  <a:avLst/>
                </a:prstGeom>
                <a:solidFill>
                  <a:srgbClr val="ED7D31">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lumMod val="65000"/>
                          <a:lumOff val="35000"/>
                        </a:prstClr>
                      </a:solidFill>
                      <a:effectLst/>
                      <a:uLnTx/>
                      <a:uFillTx/>
                      <a:latin typeface="Calibri" panose="020F0502020204030204"/>
                    </a:rPr>
                    <a:t>Our industry’s action to support the EU’s climate ambition </a:t>
                  </a:r>
                </a:p>
              </p:txBody>
            </p:sp>
          </p:grpSp>
          <p:sp>
            <p:nvSpPr>
              <p:cNvPr id="63" name="Isosceles Triangle 62">
                <a:extLst>
                  <a:ext uri="{FF2B5EF4-FFF2-40B4-BE49-F238E27FC236}">
                    <a16:creationId xmlns:a16="http://schemas.microsoft.com/office/drawing/2014/main" id="{856C587B-565C-4064-AAEC-51FE6003DD37}"/>
                  </a:ext>
                </a:extLst>
              </p:cNvPr>
              <p:cNvSpPr/>
              <p:nvPr/>
            </p:nvSpPr>
            <p:spPr>
              <a:xfrm rot="5400000">
                <a:off x="6382134" y="3271379"/>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51" name="TextBox 50">
              <a:extLst>
                <a:ext uri="{FF2B5EF4-FFF2-40B4-BE49-F238E27FC236}">
                  <a16:creationId xmlns:a16="http://schemas.microsoft.com/office/drawing/2014/main" id="{8EB5E121-4D7A-45C9-B52A-8482F990131E}"/>
                </a:ext>
              </a:extLst>
            </p:cNvPr>
            <p:cNvSpPr txBox="1"/>
            <p:nvPr/>
          </p:nvSpPr>
          <p:spPr>
            <a:xfrm>
              <a:off x="2270911" y="5329663"/>
              <a:ext cx="353231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Incentivize Coal to Gas &amp; Renewables switch</a:t>
              </a:r>
            </a:p>
            <a:p>
              <a:r>
                <a:rPr lang="en-GB" sz="1200" kern="0" dirty="0">
                  <a:solidFill>
                    <a:prstClr val="black"/>
                  </a:solidFill>
                  <a:latin typeface="Calibri" panose="020F0502020204030204"/>
                </a:rPr>
                <a:t>Funding programmes for CCS, CCU, P2G and LCLF</a:t>
              </a:r>
              <a:endParaRPr kumimoji="0" lang="en-GB" sz="1200" b="0" i="0" u="none" strike="noStrike" kern="0" cap="none" spc="0" normalizeH="0" baseline="0" noProof="0" dirty="0">
                <a:ln>
                  <a:noFill/>
                </a:ln>
                <a:solidFill>
                  <a:prstClr val="black"/>
                </a:solidFill>
                <a:effectLst/>
                <a:uLnTx/>
                <a:uFillTx/>
                <a:latin typeface="Calibri" panose="020F0502020204030204"/>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Completion of Internal Gas Market &amp; gas grid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ndParaRPr>
            </a:p>
          </p:txBody>
        </p:sp>
        <p:sp>
          <p:nvSpPr>
            <p:cNvPr id="52" name="TextBox 51">
              <a:extLst>
                <a:ext uri="{FF2B5EF4-FFF2-40B4-BE49-F238E27FC236}">
                  <a16:creationId xmlns:a16="http://schemas.microsoft.com/office/drawing/2014/main" id="{4860F5A0-3D47-42C1-A6AC-854E0F99D746}"/>
                </a:ext>
              </a:extLst>
            </p:cNvPr>
            <p:cNvSpPr txBox="1"/>
            <p:nvPr/>
          </p:nvSpPr>
          <p:spPr>
            <a:xfrm>
              <a:off x="6262945" y="5329663"/>
              <a:ext cx="3532314"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Calibri" panose="020F0502020204030204"/>
                </a:rPr>
                <a:t>Create markets for CCS, CCU and Hydrogen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Calibri" panose="020F0502020204030204"/>
              </a:endParaRPr>
            </a:p>
          </p:txBody>
        </p:sp>
        <p:sp>
          <p:nvSpPr>
            <p:cNvPr id="53" name="TextBox 52">
              <a:extLst>
                <a:ext uri="{FF2B5EF4-FFF2-40B4-BE49-F238E27FC236}">
                  <a16:creationId xmlns:a16="http://schemas.microsoft.com/office/drawing/2014/main" id="{FDD0C1A6-1101-4CE5-9409-14CF87424AFA}"/>
                </a:ext>
              </a:extLst>
            </p:cNvPr>
            <p:cNvSpPr txBox="1"/>
            <p:nvPr/>
          </p:nvSpPr>
          <p:spPr>
            <a:xfrm>
              <a:off x="4464725" y="4945404"/>
              <a:ext cx="2676999" cy="338554"/>
            </a:xfrm>
            <a:prstGeom prst="rect">
              <a:avLst/>
            </a:prstGeom>
            <a:solidFill>
              <a:srgbClr val="ED7D31">
                <a:lumMod val="20000"/>
                <a:lumOff val="8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err="1">
                  <a:ln>
                    <a:noFill/>
                  </a:ln>
                  <a:solidFill>
                    <a:srgbClr val="44546A"/>
                  </a:solidFill>
                  <a:effectLst/>
                  <a:uLnTx/>
                  <a:uFillTx/>
                  <a:latin typeface="Calibri" panose="020F0502020204030204"/>
                </a:rPr>
                <a:t>What</a:t>
              </a:r>
              <a:r>
                <a:rPr kumimoji="0" lang="fr-FR" sz="1600" b="0" i="0" u="none" strike="noStrike" kern="0" cap="none" spc="0" normalizeH="0" baseline="0" noProof="0" dirty="0">
                  <a:ln>
                    <a:noFill/>
                  </a:ln>
                  <a:solidFill>
                    <a:srgbClr val="44546A"/>
                  </a:solidFill>
                  <a:effectLst/>
                  <a:uLnTx/>
                  <a:uFillTx/>
                  <a:latin typeface="Calibri" panose="020F0502020204030204"/>
                </a:rPr>
                <a:t> can the EU do?</a:t>
              </a:r>
              <a:endParaRPr kumimoji="0" lang="en-GB" sz="1600" b="0" i="0" u="none" strike="noStrike" kern="0" cap="none" spc="0" normalizeH="0" baseline="0" noProof="0" dirty="0">
                <a:ln>
                  <a:noFill/>
                </a:ln>
                <a:solidFill>
                  <a:srgbClr val="44546A"/>
                </a:solidFill>
                <a:effectLst/>
                <a:uLnTx/>
                <a:uFillTx/>
                <a:latin typeface="Calibri" panose="020F0502020204030204"/>
              </a:endParaRPr>
            </a:p>
          </p:txBody>
        </p:sp>
        <p:sp>
          <p:nvSpPr>
            <p:cNvPr id="54" name="Isosceles Triangle 53">
              <a:extLst>
                <a:ext uri="{FF2B5EF4-FFF2-40B4-BE49-F238E27FC236}">
                  <a16:creationId xmlns:a16="http://schemas.microsoft.com/office/drawing/2014/main" id="{84F3A967-FDC8-4BAE-9A04-C09BBDD983E8}"/>
                </a:ext>
              </a:extLst>
            </p:cNvPr>
            <p:cNvSpPr/>
            <p:nvPr/>
          </p:nvSpPr>
          <p:spPr>
            <a:xfrm rot="5400000">
              <a:off x="2118328" y="5381088"/>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5" name="Isosceles Triangle 54">
              <a:extLst>
                <a:ext uri="{FF2B5EF4-FFF2-40B4-BE49-F238E27FC236}">
                  <a16:creationId xmlns:a16="http://schemas.microsoft.com/office/drawing/2014/main" id="{1840941A-52B5-4881-A412-ECF1E897820B}"/>
                </a:ext>
              </a:extLst>
            </p:cNvPr>
            <p:cNvSpPr/>
            <p:nvPr/>
          </p:nvSpPr>
          <p:spPr>
            <a:xfrm rot="5400000">
              <a:off x="2125960" y="5563614"/>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Isosceles Triangle 56">
              <a:extLst>
                <a:ext uri="{FF2B5EF4-FFF2-40B4-BE49-F238E27FC236}">
                  <a16:creationId xmlns:a16="http://schemas.microsoft.com/office/drawing/2014/main" id="{CFA7CBA8-F46D-4FBF-924F-8952919DE901}"/>
                </a:ext>
              </a:extLst>
            </p:cNvPr>
            <p:cNvSpPr/>
            <p:nvPr/>
          </p:nvSpPr>
          <p:spPr>
            <a:xfrm rot="5400000">
              <a:off x="6105836" y="5381088"/>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Isosceles Triangle 57">
              <a:extLst>
                <a:ext uri="{FF2B5EF4-FFF2-40B4-BE49-F238E27FC236}">
                  <a16:creationId xmlns:a16="http://schemas.microsoft.com/office/drawing/2014/main" id="{8F170202-8BE5-4695-9DE8-A7AC97025336}"/>
                </a:ext>
              </a:extLst>
            </p:cNvPr>
            <p:cNvSpPr/>
            <p:nvPr/>
          </p:nvSpPr>
          <p:spPr>
            <a:xfrm rot="5400000">
              <a:off x="6113468" y="5563614"/>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0" name="TextBox 59">
              <a:extLst>
                <a:ext uri="{FF2B5EF4-FFF2-40B4-BE49-F238E27FC236}">
                  <a16:creationId xmlns:a16="http://schemas.microsoft.com/office/drawing/2014/main" id="{FA0E3A40-F661-44DA-96EC-83836D7EADEE}"/>
                </a:ext>
              </a:extLst>
            </p:cNvPr>
            <p:cNvSpPr txBox="1"/>
            <p:nvPr/>
          </p:nvSpPr>
          <p:spPr>
            <a:xfrm rot="19695498">
              <a:off x="4921340" y="3384540"/>
              <a:ext cx="89153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72C4"/>
                  </a:solidFill>
                  <a:effectLst/>
                  <a:uLnTx/>
                  <a:uFillTx/>
                  <a:latin typeface="Calibri" panose="020F0502020204030204"/>
                </a:rPr>
                <a:t>2030</a:t>
              </a:r>
              <a:endParaRPr kumimoji="0" lang="en-GB" sz="1800" b="0" i="0" u="none" strike="noStrike" kern="0" cap="none" spc="0" normalizeH="0" baseline="0" noProof="0" dirty="0">
                <a:ln>
                  <a:noFill/>
                </a:ln>
                <a:solidFill>
                  <a:srgbClr val="4472C4"/>
                </a:solidFill>
                <a:effectLst/>
                <a:uLnTx/>
                <a:uFillTx/>
                <a:latin typeface="Calibri" panose="020F0502020204030204"/>
              </a:endParaRPr>
            </a:p>
          </p:txBody>
        </p:sp>
        <p:sp>
          <p:nvSpPr>
            <p:cNvPr id="61" name="TextBox 60">
              <a:extLst>
                <a:ext uri="{FF2B5EF4-FFF2-40B4-BE49-F238E27FC236}">
                  <a16:creationId xmlns:a16="http://schemas.microsoft.com/office/drawing/2014/main" id="{DE877E07-D032-4932-8EB8-64BE3D8A32C9}"/>
                </a:ext>
              </a:extLst>
            </p:cNvPr>
            <p:cNvSpPr txBox="1"/>
            <p:nvPr/>
          </p:nvSpPr>
          <p:spPr>
            <a:xfrm rot="19695498">
              <a:off x="10644586" y="3428491"/>
              <a:ext cx="891537"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4472C4"/>
                  </a:solidFill>
                  <a:effectLst/>
                  <a:uLnTx/>
                  <a:uFillTx/>
                  <a:latin typeface="Calibri" panose="020F0502020204030204"/>
                </a:rPr>
                <a:t>2050</a:t>
              </a:r>
              <a:endParaRPr kumimoji="0" lang="en-GB" sz="1800" b="0" i="0" u="none" strike="noStrike" kern="0" cap="none" spc="0" normalizeH="0" baseline="0" noProof="0" dirty="0">
                <a:ln>
                  <a:noFill/>
                </a:ln>
                <a:solidFill>
                  <a:srgbClr val="4472C4"/>
                </a:solidFill>
                <a:effectLst/>
                <a:uLnTx/>
                <a:uFillTx/>
                <a:latin typeface="Calibri" panose="020F0502020204030204"/>
              </a:endParaRPr>
            </a:p>
          </p:txBody>
        </p:sp>
      </p:grpSp>
      <p:sp>
        <p:nvSpPr>
          <p:cNvPr id="95" name="Isosceles Triangle 94">
            <a:extLst>
              <a:ext uri="{FF2B5EF4-FFF2-40B4-BE49-F238E27FC236}">
                <a16:creationId xmlns:a16="http://schemas.microsoft.com/office/drawing/2014/main" id="{BAE4838F-1114-4610-A23C-2EC7C6319879}"/>
              </a:ext>
            </a:extLst>
          </p:cNvPr>
          <p:cNvSpPr/>
          <p:nvPr/>
        </p:nvSpPr>
        <p:spPr>
          <a:xfrm rot="5400000">
            <a:off x="2186920" y="5808975"/>
            <a:ext cx="83976" cy="177280"/>
          </a:xfrm>
          <a:prstGeom prst="triangle">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1829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561C8A-B523-E042-91B3-3A9AB62EAE02}"/>
              </a:ext>
            </a:extLst>
          </p:cNvPr>
          <p:cNvSpPr>
            <a:spLocks noGrp="1"/>
          </p:cNvSpPr>
          <p:nvPr>
            <p:ph type="body" sz="quarter" idx="13"/>
          </p:nvPr>
        </p:nvSpPr>
        <p:spPr/>
        <p:txBody>
          <a:bodyPr/>
          <a:lstStyle/>
          <a:p>
            <a:r>
              <a:rPr lang="en-US" dirty="0"/>
              <a:t>François-Régis Mouton</a:t>
            </a:r>
          </a:p>
          <a:p>
            <a:r>
              <a:rPr lang="en-US" dirty="0"/>
              <a:t>Director EU Affairs</a:t>
            </a:r>
          </a:p>
          <a:p>
            <a:r>
              <a:rPr lang="en-US" dirty="0"/>
              <a:t>frm@iogp.org </a:t>
            </a:r>
          </a:p>
        </p:txBody>
      </p:sp>
      <p:sp>
        <p:nvSpPr>
          <p:cNvPr id="3" name="Text Placeholder 1">
            <a:extLst>
              <a:ext uri="{FF2B5EF4-FFF2-40B4-BE49-F238E27FC236}">
                <a16:creationId xmlns:a16="http://schemas.microsoft.com/office/drawing/2014/main" id="{E5B351AA-B226-45C6-9342-795AACF712A8}"/>
              </a:ext>
            </a:extLst>
          </p:cNvPr>
          <p:cNvSpPr txBox="1">
            <a:spLocks/>
          </p:cNvSpPr>
          <p:nvPr/>
        </p:nvSpPr>
        <p:spPr>
          <a:xfrm>
            <a:off x="3857773" y="446567"/>
            <a:ext cx="7561594" cy="1889124"/>
          </a:xfrm>
          <a:prstGeom prst="rect">
            <a:avLst/>
          </a:prstGeom>
          <a:ln>
            <a:noFill/>
          </a:ln>
        </p:spPr>
        <p:txBody>
          <a:bodyPr vert="horz" lIns="0" tIns="45720" rIns="0" bIns="45720" rtlCol="0" anchor="t">
            <a:noAutofit/>
          </a:bodyPr>
          <a:lstStyle>
            <a:lvl1pPr marL="0" indent="0" algn="l" defTabSz="685800" rtl="0" eaLnBrk="1" latinLnBrk="0" hangingPunct="1">
              <a:lnSpc>
                <a:spcPct val="110000"/>
              </a:lnSpc>
              <a:spcBef>
                <a:spcPts val="750"/>
              </a:spcBef>
              <a:buFont typeface="Arial"/>
              <a:buNone/>
              <a:defRPr sz="2400" b="0" kern="1200" baseline="0">
                <a:solidFill>
                  <a:schemeClr val="bg1"/>
                </a:solidFill>
                <a:latin typeface="+mn-lt"/>
                <a:ea typeface="+mn-ea"/>
                <a:cs typeface="+mn-cs"/>
              </a:defRPr>
            </a:lvl1pPr>
            <a:lvl2pPr marL="514350" indent="-171450" algn="l" defTabSz="685800" rtl="0" eaLnBrk="1" latinLnBrk="0" hangingPunct="1">
              <a:lnSpc>
                <a:spcPct val="110000"/>
              </a:lnSpc>
              <a:spcBef>
                <a:spcPts val="375"/>
              </a:spcBef>
              <a:buFont typeface="Arial"/>
              <a:buChar char="•"/>
              <a:defRPr sz="1800" kern="1200">
                <a:solidFill>
                  <a:schemeClr val="bg1"/>
                </a:solidFill>
                <a:latin typeface="+mn-lt"/>
                <a:ea typeface="+mn-ea"/>
                <a:cs typeface="+mn-cs"/>
              </a:defRPr>
            </a:lvl2pPr>
            <a:lvl3pPr marL="857250" indent="-171450" algn="l" defTabSz="685800" rtl="0" eaLnBrk="1" latinLnBrk="0" hangingPunct="1">
              <a:lnSpc>
                <a:spcPct val="110000"/>
              </a:lnSpc>
              <a:spcBef>
                <a:spcPts val="375"/>
              </a:spcBef>
              <a:buFont typeface="Arial"/>
              <a:buChar char="•"/>
              <a:defRPr sz="1500" kern="1200">
                <a:solidFill>
                  <a:schemeClr val="bg1"/>
                </a:solidFill>
                <a:latin typeface="+mn-lt"/>
                <a:ea typeface="+mn-ea"/>
                <a:cs typeface="+mn-cs"/>
              </a:defRPr>
            </a:lvl3pPr>
            <a:lvl4pPr marL="1200150" indent="-171450" algn="l" defTabSz="685800" rtl="0" eaLnBrk="1" latinLnBrk="0" hangingPunct="1">
              <a:lnSpc>
                <a:spcPct val="110000"/>
              </a:lnSpc>
              <a:spcBef>
                <a:spcPts val="375"/>
              </a:spcBef>
              <a:buFont typeface="Arial"/>
              <a:buChar char="•"/>
              <a:defRPr sz="1350" kern="1200">
                <a:solidFill>
                  <a:schemeClr val="bg1"/>
                </a:solidFill>
                <a:latin typeface="+mn-lt"/>
                <a:ea typeface="+mn-ea"/>
                <a:cs typeface="+mn-cs"/>
              </a:defRPr>
            </a:lvl4pPr>
            <a:lvl5pPr marL="1543050" indent="-171450" algn="l" defTabSz="685800" rtl="0" eaLnBrk="1" latinLnBrk="0" hangingPunct="1">
              <a:lnSpc>
                <a:spcPct val="110000"/>
              </a:lnSpc>
              <a:spcBef>
                <a:spcPts val="375"/>
              </a:spcBef>
              <a:buFont typeface="Arial"/>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4000" b="1" dirty="0">
                <a:solidFill>
                  <a:srgbClr val="FF0000"/>
                </a:solidFill>
              </a:rPr>
              <a:t>MERRY</a:t>
            </a:r>
            <a:r>
              <a:rPr lang="en-US" b="1" dirty="0">
                <a:solidFill>
                  <a:srgbClr val="FF0000"/>
                </a:solidFill>
              </a:rPr>
              <a:t> </a:t>
            </a:r>
            <a:r>
              <a:rPr lang="en-US" sz="4000" b="1" dirty="0">
                <a:solidFill>
                  <a:srgbClr val="FF0000"/>
                </a:solidFill>
              </a:rPr>
              <a:t>CHRISTMAS !</a:t>
            </a:r>
          </a:p>
        </p:txBody>
      </p:sp>
    </p:spTree>
    <p:extLst>
      <p:ext uri="{BB962C8B-B14F-4D97-AF65-F5344CB8AC3E}">
        <p14:creationId xmlns:p14="http://schemas.microsoft.com/office/powerpoint/2010/main" val="3315142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35AB-DF60-024C-A442-C9A6B034C89C}"/>
              </a:ext>
            </a:extLst>
          </p:cNvPr>
          <p:cNvSpPr>
            <a:spLocks noGrp="1"/>
          </p:cNvSpPr>
          <p:nvPr>
            <p:ph type="title"/>
          </p:nvPr>
        </p:nvSpPr>
        <p:spPr>
          <a:xfrm>
            <a:off x="330950" y="578315"/>
            <a:ext cx="11593600" cy="908365"/>
          </a:xfrm>
        </p:spPr>
        <p:txBody>
          <a:bodyPr/>
          <a:lstStyle/>
          <a:p>
            <a:r>
              <a:rPr lang="en-GB" dirty="0">
                <a:solidFill>
                  <a:srgbClr val="833177"/>
                </a:solidFill>
              </a:rPr>
              <a:t>International Association of Oil &amp; Gas Producers - IOGP</a:t>
            </a:r>
            <a:endParaRPr lang="en-US" dirty="0"/>
          </a:p>
        </p:txBody>
      </p:sp>
      <p:pic>
        <p:nvPicPr>
          <p:cNvPr id="8" name="Content Placeholder 8">
            <a:extLst>
              <a:ext uri="{FF2B5EF4-FFF2-40B4-BE49-F238E27FC236}">
                <a16:creationId xmlns:a16="http://schemas.microsoft.com/office/drawing/2014/main" id="{C865A821-902E-4846-8B42-C5F834666B12}"/>
              </a:ext>
            </a:extLst>
          </p:cNvPr>
          <p:cNvPicPr>
            <a:picLocks noChangeAspect="1"/>
          </p:cNvPicPr>
          <p:nvPr/>
        </p:nvPicPr>
        <p:blipFill>
          <a:blip r:embed="rId2"/>
          <a:stretch>
            <a:fillRect/>
          </a:stretch>
        </p:blipFill>
        <p:spPr>
          <a:xfrm>
            <a:off x="4635715" y="2680176"/>
            <a:ext cx="1481456" cy="1243692"/>
          </a:xfrm>
          <a:prstGeom prst="rect">
            <a:avLst/>
          </a:prstGeom>
        </p:spPr>
      </p:pic>
      <p:sp>
        <p:nvSpPr>
          <p:cNvPr id="9" name="Rectangle 1">
            <a:extLst>
              <a:ext uri="{FF2B5EF4-FFF2-40B4-BE49-F238E27FC236}">
                <a16:creationId xmlns:a16="http://schemas.microsoft.com/office/drawing/2014/main" id="{B0F4D87D-E2FE-4E94-94B7-927FB40700C1}"/>
              </a:ext>
            </a:extLst>
          </p:cNvPr>
          <p:cNvSpPr>
            <a:spLocks noChangeArrowheads="1"/>
          </p:cNvSpPr>
          <p:nvPr/>
        </p:nvSpPr>
        <p:spPr bwMode="auto">
          <a:xfrm>
            <a:off x="2223034" y="1994886"/>
            <a:ext cx="2246313" cy="1869703"/>
          </a:xfrm>
          <a:prstGeom prst="rect">
            <a:avLst/>
          </a:prstGeom>
          <a:noFill/>
          <a:ln w="38100" algn="ctr">
            <a:solidFill>
              <a:srgbClr val="18419A"/>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0ACE6"/>
              </a:buClr>
              <a:buSzPct val="85000"/>
              <a:buFont typeface="Wingdings" panose="05000000000000000000" pitchFamily="2" charset="2"/>
              <a:buChar char="n"/>
              <a:defRPr sz="2400">
                <a:solidFill>
                  <a:srgbClr val="00ACE6"/>
                </a:solidFill>
                <a:latin typeface="75 Helvetica Bold" charset="0"/>
              </a:defRPr>
            </a:lvl1pPr>
            <a:lvl2pPr marL="742950" indent="-285750">
              <a:spcBef>
                <a:spcPct val="20000"/>
              </a:spcBef>
              <a:buChar char="–"/>
              <a:defRPr sz="2000">
                <a:solidFill>
                  <a:srgbClr val="808080"/>
                </a:solidFill>
                <a:latin typeface="45 Helvetica Light"/>
              </a:defRPr>
            </a:lvl2pPr>
            <a:lvl3pPr marL="1143000" indent="-228600">
              <a:spcBef>
                <a:spcPct val="20000"/>
              </a:spcBef>
              <a:buChar char="»"/>
              <a:defRPr sz="2400">
                <a:solidFill>
                  <a:srgbClr val="808080"/>
                </a:solidFill>
                <a:latin typeface="45 Helvetica Light"/>
              </a:defRPr>
            </a:lvl3pPr>
            <a:lvl4pPr marL="1600200" indent="-228600">
              <a:spcBef>
                <a:spcPct val="20000"/>
              </a:spcBef>
              <a:buChar char="»"/>
              <a:defRPr sz="1600">
                <a:solidFill>
                  <a:srgbClr val="808080"/>
                </a:solidFill>
                <a:latin typeface="45 Helvetica Light"/>
              </a:defRPr>
            </a:lvl4pPr>
            <a:lvl5pPr marL="2057400" indent="-228600">
              <a:spcBef>
                <a:spcPct val="20000"/>
              </a:spcBef>
              <a:buChar char="»"/>
              <a:defRPr sz="1400">
                <a:solidFill>
                  <a:srgbClr val="808080"/>
                </a:solidFill>
                <a:latin typeface="45 Helvetica Light"/>
              </a:defRPr>
            </a:lvl5pPr>
            <a:lvl6pPr marL="2514600" indent="-228600" eaLnBrk="0" fontAlgn="base" hangingPunct="0">
              <a:spcBef>
                <a:spcPct val="20000"/>
              </a:spcBef>
              <a:spcAft>
                <a:spcPct val="0"/>
              </a:spcAft>
              <a:buChar char="»"/>
              <a:defRPr sz="1400">
                <a:solidFill>
                  <a:srgbClr val="808080"/>
                </a:solidFill>
                <a:latin typeface="45 Helvetica Light"/>
              </a:defRPr>
            </a:lvl6pPr>
            <a:lvl7pPr marL="2971800" indent="-228600" eaLnBrk="0" fontAlgn="base" hangingPunct="0">
              <a:spcBef>
                <a:spcPct val="20000"/>
              </a:spcBef>
              <a:spcAft>
                <a:spcPct val="0"/>
              </a:spcAft>
              <a:buChar char="»"/>
              <a:defRPr sz="1400">
                <a:solidFill>
                  <a:srgbClr val="808080"/>
                </a:solidFill>
                <a:latin typeface="45 Helvetica Light"/>
              </a:defRPr>
            </a:lvl7pPr>
            <a:lvl8pPr marL="3429000" indent="-228600" eaLnBrk="0" fontAlgn="base" hangingPunct="0">
              <a:spcBef>
                <a:spcPct val="20000"/>
              </a:spcBef>
              <a:spcAft>
                <a:spcPct val="0"/>
              </a:spcAft>
              <a:buChar char="»"/>
              <a:defRPr sz="1400">
                <a:solidFill>
                  <a:srgbClr val="808080"/>
                </a:solidFill>
                <a:latin typeface="45 Helvetica Light"/>
              </a:defRPr>
            </a:lvl8pPr>
            <a:lvl9pPr marL="3886200" indent="-228600" eaLnBrk="0" fontAlgn="base" hangingPunct="0">
              <a:spcBef>
                <a:spcPct val="20000"/>
              </a:spcBef>
              <a:spcAft>
                <a:spcPct val="0"/>
              </a:spcAft>
              <a:buChar char="»"/>
              <a:defRPr sz="1400">
                <a:solidFill>
                  <a:srgbClr val="808080"/>
                </a:solidFill>
                <a:latin typeface="45 Helvetica Light"/>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nl-BE" altLang="nl-BE" sz="1600" b="1" i="0" u="none" strike="noStrike" kern="0" cap="none" spc="0" normalizeH="0" baseline="0" noProof="0">
              <a:ln>
                <a:noFill/>
              </a:ln>
              <a:solidFill>
                <a:srgbClr val="172D88"/>
              </a:solidFill>
              <a:effectLst/>
              <a:uLnTx/>
              <a:uFillTx/>
              <a:latin typeface="Arial" panose="020B0604020202020204" pitchFamily="34" charset="0"/>
              <a:ea typeface="+mn-ea"/>
              <a:cs typeface="Arial" panose="020B0604020202020204" pitchFamily="34" charset="0"/>
            </a:endParaRPr>
          </a:p>
        </p:txBody>
      </p:sp>
      <p:pic>
        <p:nvPicPr>
          <p:cNvPr id="10" name="Picture 56">
            <a:extLst>
              <a:ext uri="{FF2B5EF4-FFF2-40B4-BE49-F238E27FC236}">
                <a16:creationId xmlns:a16="http://schemas.microsoft.com/office/drawing/2014/main" id="{5BB1CC5C-39C6-46C0-ACCD-3C7DF899096D}"/>
              </a:ext>
            </a:extLst>
          </p:cNvPr>
          <p:cNvPicPr>
            <a:picLocks noChangeAspect="1" noChangeArrowheads="1"/>
          </p:cNvPicPr>
          <p:nvPr/>
        </p:nvPicPr>
        <p:blipFill>
          <a:blip r:embed="rId3" cstate="print">
            <a:duotone>
              <a:prstClr val="black"/>
              <a:srgbClr val="133683">
                <a:tint val="45000"/>
                <a:satMod val="400000"/>
              </a:srgbClr>
            </a:duotone>
          </a:blip>
          <a:srcRect/>
          <a:stretch>
            <a:fillRect/>
          </a:stretch>
        </p:blipFill>
        <p:spPr bwMode="auto">
          <a:xfrm>
            <a:off x="3273958" y="2094859"/>
            <a:ext cx="715963" cy="898525"/>
          </a:xfrm>
          <a:prstGeom prst="rect">
            <a:avLst/>
          </a:prstGeom>
          <a:noFill/>
          <a:ln>
            <a:noFill/>
          </a:ln>
        </p:spPr>
      </p:pic>
      <p:pic>
        <p:nvPicPr>
          <p:cNvPr id="11" name="Picture 57">
            <a:extLst>
              <a:ext uri="{FF2B5EF4-FFF2-40B4-BE49-F238E27FC236}">
                <a16:creationId xmlns:a16="http://schemas.microsoft.com/office/drawing/2014/main" id="{FD935995-74E6-44C1-A519-311087C0B2BE}"/>
              </a:ext>
            </a:extLst>
          </p:cNvPr>
          <p:cNvPicPr>
            <a:picLocks noChangeAspect="1" noChangeArrowheads="1"/>
          </p:cNvPicPr>
          <p:nvPr/>
        </p:nvPicPr>
        <p:blipFill>
          <a:blip r:embed="rId4" cstate="print">
            <a:duotone>
              <a:prstClr val="black"/>
              <a:srgbClr val="133683">
                <a:tint val="45000"/>
                <a:satMod val="400000"/>
              </a:srgbClr>
            </a:duotone>
          </a:blip>
          <a:srcRect/>
          <a:stretch>
            <a:fillRect/>
          </a:stretch>
        </p:blipFill>
        <p:spPr bwMode="auto">
          <a:xfrm>
            <a:off x="2608796" y="1982146"/>
            <a:ext cx="401637" cy="1011238"/>
          </a:xfrm>
          <a:prstGeom prst="rect">
            <a:avLst/>
          </a:prstGeom>
          <a:solidFill>
            <a:srgbClr val="9999FF"/>
          </a:solidFill>
          <a:ln>
            <a:noFill/>
          </a:ln>
        </p:spPr>
      </p:pic>
      <p:sp>
        <p:nvSpPr>
          <p:cNvPr id="12" name="Rectangle 69">
            <a:extLst>
              <a:ext uri="{FF2B5EF4-FFF2-40B4-BE49-F238E27FC236}">
                <a16:creationId xmlns:a16="http://schemas.microsoft.com/office/drawing/2014/main" id="{52817E39-70F9-411C-AD63-65DC1C0F68AC}"/>
              </a:ext>
            </a:extLst>
          </p:cNvPr>
          <p:cNvSpPr>
            <a:spLocks noChangeArrowheads="1"/>
          </p:cNvSpPr>
          <p:nvPr/>
        </p:nvSpPr>
        <p:spPr bwMode="auto">
          <a:xfrm>
            <a:off x="2223034" y="3111812"/>
            <a:ext cx="22780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4B95"/>
              </a:buClr>
              <a:buChar char="•"/>
              <a:defRPr sz="2000" b="1">
                <a:solidFill>
                  <a:srgbClr val="004B95"/>
                </a:solidFill>
                <a:latin typeface="Tahoma" panose="020B0604030504040204" pitchFamily="34" charset="0"/>
                <a:ea typeface="MS PGothic" panose="020B0600070205080204" pitchFamily="34" charset="-128"/>
                <a:cs typeface="Tahoma" panose="020B0604030504040204" pitchFamily="34" charset="0"/>
              </a:defRPr>
            </a:lvl1pPr>
            <a:lvl2pPr marL="742950" indent="-285750">
              <a:spcBef>
                <a:spcPct val="20000"/>
              </a:spcBef>
              <a:buClr>
                <a:srgbClr val="898989"/>
              </a:buClr>
              <a:buFont typeface="Arial" panose="020B0604020202020204" pitchFamily="34" charset="0"/>
              <a:buChar char="•"/>
              <a:defRPr sz="1600" b="1">
                <a:solidFill>
                  <a:srgbClr val="898989"/>
                </a:solidFill>
                <a:latin typeface="Tahoma" panose="020B0604030504040204" pitchFamily="34" charset="0"/>
                <a:ea typeface="Tahoma" panose="020B0604030504040204" pitchFamily="34" charset="0"/>
                <a:cs typeface="Tahoma" panose="020B0604030504040204" pitchFamily="34" charset="0"/>
              </a:defRPr>
            </a:lvl2pPr>
            <a:lvl3pPr marL="1143000" indent="-228600">
              <a:spcBef>
                <a:spcPct val="20000"/>
              </a:spcBef>
              <a:buClr>
                <a:srgbClr val="898989"/>
              </a:buClr>
              <a:buFont typeface="Courier New" panose="02070309020205020404" pitchFamily="49" charset="0"/>
              <a:buChar char="o"/>
              <a:defRPr sz="1600">
                <a:solidFill>
                  <a:srgbClr val="898989"/>
                </a:solidFill>
                <a:latin typeface="Tahoma" panose="020B0604030504040204" pitchFamily="34" charset="0"/>
                <a:ea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nl-BE" sz="1800" b="0" i="0" u="none" strike="noStrike" kern="1200" cap="none" spc="0" normalizeH="0" baseline="0" noProof="0">
                <a:ln>
                  <a:noFill/>
                </a:ln>
                <a:solidFill>
                  <a:srgbClr val="18459B"/>
                </a:solidFill>
                <a:effectLst/>
                <a:uLnTx/>
                <a:uFillTx/>
                <a:latin typeface="Arial" panose="020B0604020202020204" pitchFamily="34" charset="0"/>
                <a:ea typeface="MS PGothic" panose="020B0600070205080204" pitchFamily="34" charset="-128"/>
                <a:cs typeface="Arial" panose="020B0604020202020204" pitchFamily="34" charset="0"/>
              </a:rPr>
              <a:t>Oil/gas exploration &amp; production</a:t>
            </a:r>
          </a:p>
        </p:txBody>
      </p:sp>
      <p:pic>
        <p:nvPicPr>
          <p:cNvPr id="13" name="Picture 59">
            <a:extLst>
              <a:ext uri="{FF2B5EF4-FFF2-40B4-BE49-F238E27FC236}">
                <a16:creationId xmlns:a16="http://schemas.microsoft.com/office/drawing/2014/main" id="{20D364D3-0FE2-40D4-8DB2-96750255FBF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0312" y="2068513"/>
            <a:ext cx="100965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64">
            <a:extLst>
              <a:ext uri="{FF2B5EF4-FFF2-40B4-BE49-F238E27FC236}">
                <a16:creationId xmlns:a16="http://schemas.microsoft.com/office/drawing/2014/main" id="{29E58223-2CF9-473A-9758-3736368F39AB}"/>
              </a:ext>
            </a:extLst>
          </p:cNvPr>
          <p:cNvSpPr>
            <a:spLocks noChangeArrowheads="1"/>
          </p:cNvSpPr>
          <p:nvPr/>
        </p:nvSpPr>
        <p:spPr bwMode="auto">
          <a:xfrm>
            <a:off x="6127750" y="3821113"/>
            <a:ext cx="1477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4B95"/>
              </a:buClr>
              <a:buChar char="•"/>
              <a:defRPr sz="2000" b="1">
                <a:solidFill>
                  <a:srgbClr val="004B95"/>
                </a:solidFill>
                <a:latin typeface="Tahoma" panose="020B0604030504040204" pitchFamily="34" charset="0"/>
                <a:ea typeface="MS PGothic" panose="020B0600070205080204" pitchFamily="34" charset="-128"/>
                <a:cs typeface="Tahoma" panose="020B0604030504040204" pitchFamily="34" charset="0"/>
              </a:defRPr>
            </a:lvl1pPr>
            <a:lvl2pPr marL="742950" indent="-285750">
              <a:spcBef>
                <a:spcPct val="20000"/>
              </a:spcBef>
              <a:buClr>
                <a:srgbClr val="898989"/>
              </a:buClr>
              <a:buFont typeface="Arial" panose="020B0604020202020204" pitchFamily="34" charset="0"/>
              <a:buChar char="•"/>
              <a:defRPr sz="1600" b="1">
                <a:solidFill>
                  <a:srgbClr val="898989"/>
                </a:solidFill>
                <a:latin typeface="Tahoma" panose="020B0604030504040204" pitchFamily="34" charset="0"/>
                <a:ea typeface="Tahoma" panose="020B0604030504040204" pitchFamily="34" charset="0"/>
                <a:cs typeface="Tahoma" panose="020B0604030504040204" pitchFamily="34" charset="0"/>
              </a:defRPr>
            </a:lvl2pPr>
            <a:lvl3pPr marL="1143000" indent="-228600">
              <a:spcBef>
                <a:spcPct val="20000"/>
              </a:spcBef>
              <a:buClr>
                <a:srgbClr val="898989"/>
              </a:buClr>
              <a:buFont typeface="Courier New" panose="02070309020205020404" pitchFamily="49" charset="0"/>
              <a:buChar char="o"/>
              <a:defRPr sz="1600">
                <a:solidFill>
                  <a:srgbClr val="898989"/>
                </a:solidFill>
                <a:latin typeface="Tahoma" panose="020B0604030504040204" pitchFamily="34" charset="0"/>
                <a:ea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nl-BE" sz="1800" b="0" i="0" u="none" strike="noStrike" kern="1200" cap="none" spc="0" normalizeH="0" baseline="0" noProof="0">
                <a:ln>
                  <a:noFill/>
                </a:ln>
                <a:solidFill>
                  <a:srgbClr val="18419A"/>
                </a:solidFill>
                <a:effectLst/>
                <a:uLnTx/>
                <a:uFillTx/>
                <a:latin typeface="Arial" panose="020B0604020202020204" pitchFamily="34" charset="0"/>
                <a:ea typeface="MS PGothic" panose="020B0600070205080204" pitchFamily="34" charset="-128"/>
                <a:cs typeface="Arial" panose="020B0604020202020204" pitchFamily="34" charset="0"/>
              </a:rPr>
              <a:t>Refining</a:t>
            </a:r>
          </a:p>
        </p:txBody>
      </p:sp>
      <p:pic>
        <p:nvPicPr>
          <p:cNvPr id="15" name="Picture 1">
            <a:extLst>
              <a:ext uri="{FF2B5EF4-FFF2-40B4-BE49-F238E27FC236}">
                <a16:creationId xmlns:a16="http://schemas.microsoft.com/office/drawing/2014/main" id="{28492AC6-5E7F-4914-B48B-CAF0694436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3837" y="3289300"/>
            <a:ext cx="11541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65">
            <a:extLst>
              <a:ext uri="{FF2B5EF4-FFF2-40B4-BE49-F238E27FC236}">
                <a16:creationId xmlns:a16="http://schemas.microsoft.com/office/drawing/2014/main" id="{264C6C46-FA4C-411D-8DB3-24437BA96736}"/>
              </a:ext>
            </a:extLst>
          </p:cNvPr>
          <p:cNvSpPr>
            <a:spLocks noChangeArrowheads="1"/>
          </p:cNvSpPr>
          <p:nvPr/>
        </p:nvSpPr>
        <p:spPr bwMode="auto">
          <a:xfrm>
            <a:off x="7661275" y="3821113"/>
            <a:ext cx="1477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4B95"/>
              </a:buClr>
              <a:buChar char="•"/>
              <a:defRPr sz="2000" b="1">
                <a:solidFill>
                  <a:srgbClr val="004B95"/>
                </a:solidFill>
                <a:latin typeface="Tahoma" panose="020B0604030504040204" pitchFamily="34" charset="0"/>
                <a:ea typeface="MS PGothic" panose="020B0600070205080204" pitchFamily="34" charset="-128"/>
                <a:cs typeface="Tahoma" panose="020B0604030504040204" pitchFamily="34" charset="0"/>
              </a:defRPr>
            </a:lvl1pPr>
            <a:lvl2pPr marL="742950" indent="-285750">
              <a:spcBef>
                <a:spcPct val="20000"/>
              </a:spcBef>
              <a:buClr>
                <a:srgbClr val="898989"/>
              </a:buClr>
              <a:buFont typeface="Arial" panose="020B0604020202020204" pitchFamily="34" charset="0"/>
              <a:buChar char="•"/>
              <a:defRPr sz="1600" b="1">
                <a:solidFill>
                  <a:srgbClr val="898989"/>
                </a:solidFill>
                <a:latin typeface="Tahoma" panose="020B0604030504040204" pitchFamily="34" charset="0"/>
                <a:ea typeface="Tahoma" panose="020B0604030504040204" pitchFamily="34" charset="0"/>
                <a:cs typeface="Tahoma" panose="020B0604030504040204" pitchFamily="34" charset="0"/>
              </a:defRPr>
            </a:lvl2pPr>
            <a:lvl3pPr marL="1143000" indent="-228600">
              <a:spcBef>
                <a:spcPct val="20000"/>
              </a:spcBef>
              <a:buClr>
                <a:srgbClr val="898989"/>
              </a:buClr>
              <a:buFont typeface="Courier New" panose="02070309020205020404" pitchFamily="49" charset="0"/>
              <a:buChar char="o"/>
              <a:defRPr sz="1600">
                <a:solidFill>
                  <a:srgbClr val="898989"/>
                </a:solidFill>
                <a:latin typeface="Tahoma" panose="020B0604030504040204" pitchFamily="34" charset="0"/>
                <a:ea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nl-BE" sz="1800" b="0" i="0" u="none" strike="noStrike" kern="1200" cap="none" spc="0" normalizeH="0" baseline="0" noProof="0">
                <a:ln>
                  <a:noFill/>
                </a:ln>
                <a:solidFill>
                  <a:srgbClr val="18419A"/>
                </a:solidFill>
                <a:effectLst/>
                <a:uLnTx/>
                <a:uFillTx/>
                <a:latin typeface="Arial" panose="020B0604020202020204" pitchFamily="34" charset="0"/>
                <a:ea typeface="MS PGothic" panose="020B0600070205080204" pitchFamily="34" charset="-128"/>
                <a:cs typeface="Arial" panose="020B0604020202020204" pitchFamily="34" charset="0"/>
              </a:rPr>
              <a:t>Transport</a:t>
            </a:r>
          </a:p>
        </p:txBody>
      </p:sp>
      <p:pic>
        <p:nvPicPr>
          <p:cNvPr id="17" name="Picture 2">
            <a:extLst>
              <a:ext uri="{FF2B5EF4-FFF2-40B4-BE49-F238E27FC236}">
                <a16:creationId xmlns:a16="http://schemas.microsoft.com/office/drawing/2014/main" id="{23C2822D-F6F2-413E-AD6C-45DC7DC7CE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2462" y="3059113"/>
            <a:ext cx="4968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66">
            <a:extLst>
              <a:ext uri="{FF2B5EF4-FFF2-40B4-BE49-F238E27FC236}">
                <a16:creationId xmlns:a16="http://schemas.microsoft.com/office/drawing/2014/main" id="{A0349238-5CBE-45A6-84CB-CE9F4CB71E49}"/>
              </a:ext>
            </a:extLst>
          </p:cNvPr>
          <p:cNvSpPr>
            <a:spLocks noChangeArrowheads="1"/>
          </p:cNvSpPr>
          <p:nvPr/>
        </p:nvSpPr>
        <p:spPr bwMode="auto">
          <a:xfrm>
            <a:off x="9036050" y="3821113"/>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4B95"/>
              </a:buClr>
              <a:buChar char="•"/>
              <a:defRPr sz="2000" b="1">
                <a:solidFill>
                  <a:srgbClr val="004B95"/>
                </a:solidFill>
                <a:latin typeface="Tahoma" panose="020B0604030504040204" pitchFamily="34" charset="0"/>
                <a:ea typeface="MS PGothic" panose="020B0600070205080204" pitchFamily="34" charset="-128"/>
                <a:cs typeface="Tahoma" panose="020B0604030504040204" pitchFamily="34" charset="0"/>
              </a:defRPr>
            </a:lvl1pPr>
            <a:lvl2pPr marL="742950" indent="-285750">
              <a:spcBef>
                <a:spcPct val="20000"/>
              </a:spcBef>
              <a:buClr>
                <a:srgbClr val="898989"/>
              </a:buClr>
              <a:buFont typeface="Arial" panose="020B0604020202020204" pitchFamily="34" charset="0"/>
              <a:buChar char="•"/>
              <a:defRPr sz="1600" b="1">
                <a:solidFill>
                  <a:srgbClr val="898989"/>
                </a:solidFill>
                <a:latin typeface="Tahoma" panose="020B0604030504040204" pitchFamily="34" charset="0"/>
                <a:ea typeface="Tahoma" panose="020B0604030504040204" pitchFamily="34" charset="0"/>
                <a:cs typeface="Tahoma" panose="020B0604030504040204" pitchFamily="34" charset="0"/>
              </a:defRPr>
            </a:lvl2pPr>
            <a:lvl3pPr marL="1143000" indent="-228600">
              <a:spcBef>
                <a:spcPct val="20000"/>
              </a:spcBef>
              <a:buClr>
                <a:srgbClr val="898989"/>
              </a:buClr>
              <a:buFont typeface="Courier New" panose="02070309020205020404" pitchFamily="49" charset="0"/>
              <a:buChar char="o"/>
              <a:defRPr sz="1600">
                <a:solidFill>
                  <a:srgbClr val="898989"/>
                </a:solidFill>
                <a:latin typeface="Tahoma" panose="020B0604030504040204" pitchFamily="34" charset="0"/>
                <a:ea typeface="Tahoma" panose="020B0604030504040204" pitchFamily="34" charset="0"/>
                <a:cs typeface="Tahoma" panose="020B0604030504040204" pitchFamily="34" charset="0"/>
              </a:defRPr>
            </a:lvl3pPr>
            <a:lvl4pPr marL="1600200" indent="-228600">
              <a:spcBef>
                <a:spcPct val="20000"/>
              </a:spcBef>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4pPr>
            <a:lvl5pPr marL="2057400" indent="-228600">
              <a:spcBef>
                <a:spcPct val="20000"/>
              </a:spcBef>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ahoma" panose="020B0604030504040204" pitchFamily="34" charset="0"/>
                <a:cs typeface="Tahoma" panose="020B060403050404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nl-BE" sz="1800" b="0" i="0" u="none" strike="noStrike" kern="1200" cap="none" spc="0" normalizeH="0" baseline="0" noProof="0">
                <a:ln>
                  <a:noFill/>
                </a:ln>
                <a:solidFill>
                  <a:srgbClr val="18419A"/>
                </a:solidFill>
                <a:effectLst/>
                <a:uLnTx/>
                <a:uFillTx/>
                <a:latin typeface="Arial" panose="020B0604020202020204" pitchFamily="34" charset="0"/>
                <a:ea typeface="MS PGothic" panose="020B0600070205080204" pitchFamily="34" charset="-128"/>
                <a:cs typeface="Arial" panose="020B0604020202020204" pitchFamily="34" charset="0"/>
              </a:rPr>
              <a:t>Marketing</a:t>
            </a:r>
          </a:p>
        </p:txBody>
      </p:sp>
      <p:sp>
        <p:nvSpPr>
          <p:cNvPr id="19" name="Right Arrow 15">
            <a:extLst>
              <a:ext uri="{FF2B5EF4-FFF2-40B4-BE49-F238E27FC236}">
                <a16:creationId xmlns:a16="http://schemas.microsoft.com/office/drawing/2014/main" id="{2A5A9141-8E4C-40C9-B34F-3F664654C24E}"/>
              </a:ext>
            </a:extLst>
          </p:cNvPr>
          <p:cNvSpPr/>
          <p:nvPr/>
        </p:nvSpPr>
        <p:spPr bwMode="auto">
          <a:xfrm>
            <a:off x="2393950" y="4375150"/>
            <a:ext cx="7896225" cy="287338"/>
          </a:xfrm>
          <a:prstGeom prst="rightArrow">
            <a:avLst/>
          </a:prstGeom>
          <a:gradFill flip="none" rotWithShape="1">
            <a:gsLst>
              <a:gs pos="0">
                <a:srgbClr val="00ACE6">
                  <a:tint val="66000"/>
                  <a:satMod val="160000"/>
                </a:srgbClr>
              </a:gs>
              <a:gs pos="50000">
                <a:srgbClr val="00ACE6">
                  <a:tint val="44500"/>
                  <a:satMod val="160000"/>
                </a:srgbClr>
              </a:gs>
              <a:gs pos="65000">
                <a:srgbClr val="00ACE6">
                  <a:tint val="23500"/>
                  <a:satMod val="160000"/>
                </a:srgbClr>
              </a:gs>
              <a:gs pos="100000">
                <a:srgbClr val="808080">
                  <a:lumMod val="40000"/>
                  <a:lumOff val="60000"/>
                </a:srgbClr>
              </a:gs>
            </a:gsLst>
            <a:lin ang="10800000" scaled="1"/>
            <a:tileRect/>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172D88"/>
              </a:solidFill>
              <a:effectLst/>
              <a:uLnTx/>
              <a:uFillTx/>
              <a:latin typeface="Arial" pitchFamily="34" charset="0"/>
              <a:ea typeface="+mn-ea"/>
              <a:cs typeface="+mn-cs"/>
            </a:endParaRPr>
          </a:p>
        </p:txBody>
      </p:sp>
      <p:sp>
        <p:nvSpPr>
          <p:cNvPr id="20" name="Rectangle 19">
            <a:extLst>
              <a:ext uri="{FF2B5EF4-FFF2-40B4-BE49-F238E27FC236}">
                <a16:creationId xmlns:a16="http://schemas.microsoft.com/office/drawing/2014/main" id="{2C821178-319B-4300-979C-69FE32A3C99C}"/>
              </a:ext>
            </a:extLst>
          </p:cNvPr>
          <p:cNvSpPr>
            <a:spLocks noChangeArrowheads="1"/>
          </p:cNvSpPr>
          <p:nvPr/>
        </p:nvSpPr>
        <p:spPr bwMode="auto">
          <a:xfrm>
            <a:off x="2445763" y="4745055"/>
            <a:ext cx="1477962" cy="369888"/>
          </a:xfrm>
          <a:prstGeom prst="rect">
            <a:avLst/>
          </a:prstGeom>
          <a:solidFill>
            <a:srgbClr val="FFFFFF"/>
          </a:solidFill>
          <a:ln w="25400" cap="flat" cmpd="sng" algn="ctr">
            <a:solidFill>
              <a:srgbClr val="133683"/>
            </a:solidFill>
            <a:prstDash val="soli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18419A"/>
                </a:solidFill>
                <a:effectLst/>
                <a:uLnTx/>
                <a:uFillTx/>
                <a:latin typeface="Arial" pitchFamily="34" charset="0"/>
                <a:ea typeface="+mn-ea"/>
                <a:cs typeface="+mn-cs"/>
              </a:rPr>
              <a:t>Upstream</a:t>
            </a:r>
          </a:p>
        </p:txBody>
      </p:sp>
      <p:pic>
        <p:nvPicPr>
          <p:cNvPr id="21" name="Picture 20">
            <a:extLst>
              <a:ext uri="{FF2B5EF4-FFF2-40B4-BE49-F238E27FC236}">
                <a16:creationId xmlns:a16="http://schemas.microsoft.com/office/drawing/2014/main" id="{1DE90CBA-6E3F-45D0-BCFC-785ADE44A4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6072" y="5739597"/>
            <a:ext cx="2315755" cy="623879"/>
          </a:xfrm>
          <a:prstGeom prst="rect">
            <a:avLst/>
          </a:prstGeom>
          <a:ln>
            <a:noFill/>
          </a:ln>
        </p:spPr>
      </p:pic>
      <p:sp>
        <p:nvSpPr>
          <p:cNvPr id="22" name="Arrow: Right 21">
            <a:extLst>
              <a:ext uri="{FF2B5EF4-FFF2-40B4-BE49-F238E27FC236}">
                <a16:creationId xmlns:a16="http://schemas.microsoft.com/office/drawing/2014/main" id="{E1AD2CF9-051C-4E19-A574-464FA4E752D9}"/>
              </a:ext>
            </a:extLst>
          </p:cNvPr>
          <p:cNvSpPr/>
          <p:nvPr/>
        </p:nvSpPr>
        <p:spPr bwMode="auto">
          <a:xfrm rot="7629714">
            <a:off x="2299635" y="5272462"/>
            <a:ext cx="618322" cy="347390"/>
          </a:xfrm>
          <a:prstGeom prst="rightArrow">
            <a:avLst/>
          </a:prstGeom>
          <a:solidFill>
            <a:schemeClr val="accent2">
              <a:alpha val="80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4" name="Picture 23">
            <a:extLst>
              <a:ext uri="{FF2B5EF4-FFF2-40B4-BE49-F238E27FC236}">
                <a16:creationId xmlns:a16="http://schemas.microsoft.com/office/drawing/2014/main" id="{C5A65BE8-116F-4E4C-9177-991BDCA0402B}"/>
              </a:ext>
            </a:extLst>
          </p:cNvPr>
          <p:cNvPicPr>
            <a:picLocks noChangeAspect="1"/>
          </p:cNvPicPr>
          <p:nvPr/>
        </p:nvPicPr>
        <p:blipFill>
          <a:blip r:embed="rId9"/>
          <a:stretch>
            <a:fillRect/>
          </a:stretch>
        </p:blipFill>
        <p:spPr>
          <a:xfrm>
            <a:off x="5326076" y="5039877"/>
            <a:ext cx="3671874" cy="936487"/>
          </a:xfrm>
          <a:prstGeom prst="rect">
            <a:avLst/>
          </a:prstGeom>
        </p:spPr>
      </p:pic>
      <p:sp>
        <p:nvSpPr>
          <p:cNvPr id="25" name="TextBox 24">
            <a:extLst>
              <a:ext uri="{FF2B5EF4-FFF2-40B4-BE49-F238E27FC236}">
                <a16:creationId xmlns:a16="http://schemas.microsoft.com/office/drawing/2014/main" id="{21610AF1-E34F-41FF-82A0-9A8E1E19742A}"/>
              </a:ext>
            </a:extLst>
          </p:cNvPr>
          <p:cNvSpPr txBox="1"/>
          <p:nvPr/>
        </p:nvSpPr>
        <p:spPr>
          <a:xfrm>
            <a:off x="5157787" y="6596390"/>
            <a:ext cx="187642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a:ea typeface="+mn-ea"/>
                <a:cs typeface="+mn-cs"/>
              </a:rPr>
              <a:t>1</a:t>
            </a:r>
            <a:endParaRPr kumimoji="0" lang="en-BE" sz="10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51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35AB-DF60-024C-A442-C9A6B034C89C}"/>
              </a:ext>
            </a:extLst>
          </p:cNvPr>
          <p:cNvSpPr>
            <a:spLocks noGrp="1"/>
          </p:cNvSpPr>
          <p:nvPr>
            <p:ph type="title"/>
          </p:nvPr>
        </p:nvSpPr>
        <p:spPr>
          <a:xfrm>
            <a:off x="598400" y="654300"/>
            <a:ext cx="11593600" cy="908365"/>
          </a:xfrm>
        </p:spPr>
        <p:txBody>
          <a:bodyPr/>
          <a:lstStyle/>
          <a:p>
            <a:r>
              <a:rPr lang="en-GB" dirty="0"/>
              <a:t>Global Membership</a:t>
            </a:r>
            <a:endParaRPr lang="en-US" dirty="0"/>
          </a:p>
        </p:txBody>
      </p:sp>
      <p:sp>
        <p:nvSpPr>
          <p:cNvPr id="5" name="Text Placeholder 6">
            <a:extLst>
              <a:ext uri="{FF2B5EF4-FFF2-40B4-BE49-F238E27FC236}">
                <a16:creationId xmlns:a16="http://schemas.microsoft.com/office/drawing/2014/main" id="{1ECE8310-08D2-CE41-854F-5ED439787CEB}"/>
              </a:ext>
            </a:extLst>
          </p:cNvPr>
          <p:cNvSpPr txBox="1">
            <a:spLocks/>
          </p:cNvSpPr>
          <p:nvPr/>
        </p:nvSpPr>
        <p:spPr>
          <a:xfrm>
            <a:off x="300038" y="6365875"/>
            <a:ext cx="7667625" cy="220555"/>
          </a:xfrm>
          <a:prstGeom prst="rect">
            <a:avLst/>
          </a:prstGeom>
        </p:spPr>
        <p:txBody>
          <a:bodyPr lIns="0" tIns="0" rIns="0" bIns="0">
            <a:noAutofit/>
          </a:bodyPr>
          <a:lstStyle>
            <a:lvl1pPr marL="0" indent="0" algn="l" defTabSz="685800" rtl="0" eaLnBrk="1" latinLnBrk="0" hangingPunct="1">
              <a:lnSpc>
                <a:spcPct val="90000"/>
              </a:lnSpc>
              <a:spcBef>
                <a:spcPts val="750"/>
              </a:spcBef>
              <a:buFont typeface="Arial"/>
              <a:buNone/>
              <a:defRPr sz="1500" kern="1200">
                <a:solidFill>
                  <a:schemeClr val="accent2"/>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GB" sz="1500" b="0" i="0" u="none" strike="noStrike" kern="1200" cap="none" spc="0" normalizeH="0" baseline="0" noProof="0" dirty="0">
                <a:ln>
                  <a:noFill/>
                </a:ln>
                <a:solidFill>
                  <a:srgbClr val="833177"/>
                </a:solidFill>
                <a:effectLst/>
                <a:uLnTx/>
                <a:uFillTx/>
                <a:latin typeface="Arial" panose="020B0604020202020204"/>
                <a:ea typeface="+mn-ea"/>
                <a:cs typeface="+mn-cs"/>
              </a:rPr>
              <a:t>Map shows locations of Member Head Offices. Many operate globally</a:t>
            </a:r>
          </a:p>
        </p:txBody>
      </p:sp>
      <p:pic>
        <p:nvPicPr>
          <p:cNvPr id="6" name="Picture 5">
            <a:extLst>
              <a:ext uri="{FF2B5EF4-FFF2-40B4-BE49-F238E27FC236}">
                <a16:creationId xmlns:a16="http://schemas.microsoft.com/office/drawing/2014/main" id="{070CFFF4-8633-E243-AC35-FAD10D30D563}"/>
              </a:ext>
            </a:extLst>
          </p:cNvPr>
          <p:cNvPicPr>
            <a:picLocks noChangeAspect="1"/>
          </p:cNvPicPr>
          <p:nvPr/>
        </p:nvPicPr>
        <p:blipFill rotWithShape="1">
          <a:blip r:embed="rId2"/>
          <a:srcRect t="557" b="1"/>
          <a:stretch/>
        </p:blipFill>
        <p:spPr>
          <a:xfrm>
            <a:off x="300038" y="1808163"/>
            <a:ext cx="11593599" cy="4323359"/>
          </a:xfrm>
          <a:prstGeom prst="rect">
            <a:avLst/>
          </a:prstGeom>
          <a:solidFill>
            <a:schemeClr val="tx1">
              <a:alpha val="10000"/>
            </a:schemeClr>
          </a:solidFill>
        </p:spPr>
      </p:pic>
      <p:sp>
        <p:nvSpPr>
          <p:cNvPr id="7" name="TextBox 6">
            <a:extLst>
              <a:ext uri="{FF2B5EF4-FFF2-40B4-BE49-F238E27FC236}">
                <a16:creationId xmlns:a16="http://schemas.microsoft.com/office/drawing/2014/main" id="{4F485D19-2153-4260-8E07-0BBECC03A2AC}"/>
              </a:ext>
            </a:extLst>
          </p:cNvPr>
          <p:cNvSpPr txBox="1"/>
          <p:nvPr/>
        </p:nvSpPr>
        <p:spPr>
          <a:xfrm>
            <a:off x="5157787" y="6596390"/>
            <a:ext cx="187642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Arial" panose="020B0604020202020204"/>
                <a:ea typeface="+mn-ea"/>
                <a:cs typeface="+mn-cs"/>
              </a:rPr>
              <a:t>2</a:t>
            </a:r>
            <a:endParaRPr kumimoji="0" lang="en-BE" sz="10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64952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E0DA1FA-E659-4AA0-8FFD-E05323730ED2}"/>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AE41A64A-0012-4CC6-826D-55A9433175C2}"/>
              </a:ext>
            </a:extLst>
          </p:cNvPr>
          <p:cNvSpPr>
            <a:spLocks noGrp="1"/>
          </p:cNvSpPr>
          <p:nvPr>
            <p:ph type="pic" sz="quarter" idx="12"/>
          </p:nvPr>
        </p:nvSpPr>
        <p:spPr/>
      </p:sp>
      <p:sp>
        <p:nvSpPr>
          <p:cNvPr id="4" name="Text Placeholder 3">
            <a:extLst>
              <a:ext uri="{FF2B5EF4-FFF2-40B4-BE49-F238E27FC236}">
                <a16:creationId xmlns:a16="http://schemas.microsoft.com/office/drawing/2014/main" id="{FCE81F7F-9654-4572-9027-8ABD64A8DA50}"/>
              </a:ext>
            </a:extLst>
          </p:cNvPr>
          <p:cNvSpPr>
            <a:spLocks noGrp="1"/>
          </p:cNvSpPr>
          <p:nvPr>
            <p:ph type="body" sz="quarter" idx="11"/>
          </p:nvPr>
        </p:nvSpPr>
        <p:spPr/>
        <p:txBody>
          <a:bodyPr/>
          <a:lstStyle/>
          <a:p>
            <a:r>
              <a:rPr lang="fr-FR" dirty="0" err="1"/>
              <a:t>Does</a:t>
            </a:r>
            <a:r>
              <a:rPr lang="fr-FR" dirty="0"/>
              <a:t> Europe </a:t>
            </a:r>
            <a:r>
              <a:rPr lang="fr-FR" dirty="0" err="1"/>
              <a:t>Still</a:t>
            </a:r>
            <a:r>
              <a:rPr lang="fr-FR" dirty="0"/>
              <a:t> Have </a:t>
            </a:r>
            <a:r>
              <a:rPr lang="fr-FR" dirty="0" err="1"/>
              <a:t>Any</a:t>
            </a:r>
            <a:r>
              <a:rPr lang="fr-FR" dirty="0"/>
              <a:t> Oil &amp; Gas?</a:t>
            </a:r>
            <a:endParaRPr lang="en-GB" dirty="0"/>
          </a:p>
        </p:txBody>
      </p:sp>
    </p:spTree>
    <p:extLst>
      <p:ext uri="{BB962C8B-B14F-4D97-AF65-F5344CB8AC3E}">
        <p14:creationId xmlns:p14="http://schemas.microsoft.com/office/powerpoint/2010/main" val="108256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F31B4-3360-4EBD-95D4-06446193E279}"/>
              </a:ext>
            </a:extLst>
          </p:cNvPr>
          <p:cNvSpPr>
            <a:spLocks noGrp="1"/>
          </p:cNvSpPr>
          <p:nvPr>
            <p:ph type="title"/>
          </p:nvPr>
        </p:nvSpPr>
        <p:spPr/>
        <p:txBody>
          <a:bodyPr/>
          <a:lstStyle/>
          <a:p>
            <a:r>
              <a:rPr lang="fr-FR" dirty="0"/>
              <a:t>Gas – ½ of </a:t>
            </a:r>
            <a:r>
              <a:rPr lang="fr-FR" dirty="0" err="1"/>
              <a:t>Europe’s</a:t>
            </a:r>
            <a:r>
              <a:rPr lang="fr-FR" dirty="0"/>
              <a:t> </a:t>
            </a:r>
            <a:r>
              <a:rPr lang="fr-FR" dirty="0" err="1"/>
              <a:t>needs</a:t>
            </a:r>
            <a:r>
              <a:rPr lang="fr-FR" dirty="0"/>
              <a:t> are </a:t>
            </a:r>
            <a:r>
              <a:rPr lang="fr-FR" dirty="0" err="1"/>
              <a:t>produced</a:t>
            </a:r>
            <a:r>
              <a:rPr lang="fr-FR" dirty="0"/>
              <a:t> in Europe</a:t>
            </a:r>
            <a:endParaRPr lang="en-GB" dirty="0"/>
          </a:p>
        </p:txBody>
      </p:sp>
      <p:sp>
        <p:nvSpPr>
          <p:cNvPr id="3" name="Text Placeholder 2">
            <a:extLst>
              <a:ext uri="{FF2B5EF4-FFF2-40B4-BE49-F238E27FC236}">
                <a16:creationId xmlns:a16="http://schemas.microsoft.com/office/drawing/2014/main" id="{55880EEE-D8CE-4425-A990-3DBB229A2B01}"/>
              </a:ext>
            </a:extLst>
          </p:cNvPr>
          <p:cNvSpPr>
            <a:spLocks noGrp="1"/>
          </p:cNvSpPr>
          <p:nvPr>
            <p:ph type="body" sz="quarter" idx="10"/>
          </p:nvPr>
        </p:nvSpPr>
        <p:spPr/>
        <p:txBody>
          <a:bodyPr/>
          <a:lstStyle/>
          <a:p>
            <a:endParaRPr lang="en-GB" dirty="0"/>
          </a:p>
        </p:txBody>
      </p:sp>
      <p:pic>
        <p:nvPicPr>
          <p:cNvPr id="4" name="Picture 3">
            <a:extLst>
              <a:ext uri="{FF2B5EF4-FFF2-40B4-BE49-F238E27FC236}">
                <a16:creationId xmlns:a16="http://schemas.microsoft.com/office/drawing/2014/main" id="{0F5DD67C-E5F9-4965-BD15-B401E6C844A0}"/>
              </a:ext>
            </a:extLst>
          </p:cNvPr>
          <p:cNvPicPr>
            <a:picLocks noChangeAspect="1"/>
          </p:cNvPicPr>
          <p:nvPr/>
        </p:nvPicPr>
        <p:blipFill rotWithShape="1">
          <a:blip r:embed="rId2"/>
          <a:srcRect t="15270" r="2416"/>
          <a:stretch/>
        </p:blipFill>
        <p:spPr>
          <a:xfrm>
            <a:off x="8564325" y="1910083"/>
            <a:ext cx="3184893" cy="1858713"/>
          </a:xfrm>
          <a:prstGeom prst="rect">
            <a:avLst/>
          </a:prstGeom>
        </p:spPr>
      </p:pic>
      <p:pic>
        <p:nvPicPr>
          <p:cNvPr id="5" name="Picture 4">
            <a:extLst>
              <a:ext uri="{FF2B5EF4-FFF2-40B4-BE49-F238E27FC236}">
                <a16:creationId xmlns:a16="http://schemas.microsoft.com/office/drawing/2014/main" id="{A274E054-A793-4418-9DD5-9DD9644DF5AC}"/>
              </a:ext>
            </a:extLst>
          </p:cNvPr>
          <p:cNvPicPr>
            <a:picLocks noChangeAspect="1"/>
          </p:cNvPicPr>
          <p:nvPr/>
        </p:nvPicPr>
        <p:blipFill rotWithShape="1">
          <a:blip r:embed="rId3"/>
          <a:srcRect l="9865" t="18540" r="7960" b="7028"/>
          <a:stretch/>
        </p:blipFill>
        <p:spPr>
          <a:xfrm>
            <a:off x="9163050" y="4127891"/>
            <a:ext cx="2186117" cy="2001448"/>
          </a:xfrm>
          <a:prstGeom prst="rect">
            <a:avLst/>
          </a:prstGeom>
        </p:spPr>
      </p:pic>
      <p:sp>
        <p:nvSpPr>
          <p:cNvPr id="6" name="TextBox 5">
            <a:extLst>
              <a:ext uri="{FF2B5EF4-FFF2-40B4-BE49-F238E27FC236}">
                <a16:creationId xmlns:a16="http://schemas.microsoft.com/office/drawing/2014/main" id="{F637E34F-D26C-4DCC-819B-E46805E49855}"/>
              </a:ext>
            </a:extLst>
          </p:cNvPr>
          <p:cNvSpPr txBox="1"/>
          <p:nvPr/>
        </p:nvSpPr>
        <p:spPr>
          <a:xfrm>
            <a:off x="8847083" y="1693863"/>
            <a:ext cx="2619375" cy="261610"/>
          </a:xfrm>
          <a:prstGeom prst="rect">
            <a:avLst/>
          </a:prstGeom>
          <a:noFill/>
        </p:spPr>
        <p:txBody>
          <a:bodyPr wrap="square" rtlCol="0">
            <a:spAutoFit/>
          </a:bodyPr>
          <a:lstStyle/>
          <a:p>
            <a:r>
              <a:rPr lang="fr-FR" sz="1100" dirty="0">
                <a:solidFill>
                  <a:schemeClr val="tx1">
                    <a:lumMod val="50000"/>
                    <a:lumOff val="50000"/>
                  </a:schemeClr>
                </a:solidFill>
              </a:rPr>
              <a:t>EU28 + </a:t>
            </a:r>
            <a:r>
              <a:rPr lang="fr-FR" sz="1100" dirty="0" err="1">
                <a:solidFill>
                  <a:schemeClr val="tx1">
                    <a:lumMod val="50000"/>
                    <a:lumOff val="50000"/>
                  </a:schemeClr>
                </a:solidFill>
              </a:rPr>
              <a:t>Norway</a:t>
            </a:r>
            <a:r>
              <a:rPr lang="fr-FR" sz="1100" dirty="0">
                <a:solidFill>
                  <a:schemeClr val="tx1">
                    <a:lumMod val="50000"/>
                    <a:lumOff val="50000"/>
                  </a:schemeClr>
                </a:solidFill>
              </a:rPr>
              <a:t> Gas </a:t>
            </a:r>
            <a:r>
              <a:rPr lang="fr-FR" sz="1100" dirty="0" err="1">
                <a:solidFill>
                  <a:schemeClr val="tx1">
                    <a:lumMod val="50000"/>
                    <a:lumOff val="50000"/>
                  </a:schemeClr>
                </a:solidFill>
              </a:rPr>
              <a:t>Supply</a:t>
            </a:r>
            <a:r>
              <a:rPr lang="fr-FR" sz="1100" dirty="0">
                <a:solidFill>
                  <a:schemeClr val="tx1">
                    <a:lumMod val="50000"/>
                    <a:lumOff val="50000"/>
                  </a:schemeClr>
                </a:solidFill>
              </a:rPr>
              <a:t> Mix (</a:t>
            </a:r>
            <a:r>
              <a:rPr lang="fr-FR" sz="1100" dirty="0" err="1">
                <a:solidFill>
                  <a:schemeClr val="tx1">
                    <a:lumMod val="50000"/>
                    <a:lumOff val="50000"/>
                  </a:schemeClr>
                </a:solidFill>
              </a:rPr>
              <a:t>bcm</a:t>
            </a:r>
            <a:r>
              <a:rPr lang="fr-FR" sz="1100" dirty="0">
                <a:solidFill>
                  <a:schemeClr val="tx1">
                    <a:lumMod val="50000"/>
                    <a:lumOff val="50000"/>
                  </a:schemeClr>
                </a:solidFill>
              </a:rPr>
              <a:t>)</a:t>
            </a:r>
            <a:endParaRPr lang="en-GB" sz="1100" dirty="0">
              <a:solidFill>
                <a:schemeClr val="tx1">
                  <a:lumMod val="50000"/>
                  <a:lumOff val="50000"/>
                </a:schemeClr>
              </a:solidFill>
            </a:endParaRPr>
          </a:p>
        </p:txBody>
      </p:sp>
      <p:sp>
        <p:nvSpPr>
          <p:cNvPr id="7" name="TextBox 6">
            <a:extLst>
              <a:ext uri="{FF2B5EF4-FFF2-40B4-BE49-F238E27FC236}">
                <a16:creationId xmlns:a16="http://schemas.microsoft.com/office/drawing/2014/main" id="{F9596C12-972D-4923-A334-2E0E1E29D95B}"/>
              </a:ext>
            </a:extLst>
          </p:cNvPr>
          <p:cNvSpPr txBox="1"/>
          <p:nvPr/>
        </p:nvSpPr>
        <p:spPr>
          <a:xfrm>
            <a:off x="8847082" y="3890076"/>
            <a:ext cx="2619375" cy="261610"/>
          </a:xfrm>
          <a:prstGeom prst="rect">
            <a:avLst/>
          </a:prstGeom>
          <a:noFill/>
        </p:spPr>
        <p:txBody>
          <a:bodyPr wrap="square" rtlCol="0">
            <a:spAutoFit/>
          </a:bodyPr>
          <a:lstStyle/>
          <a:p>
            <a:pPr algn="ctr"/>
            <a:r>
              <a:rPr lang="fr-FR" sz="1100" dirty="0">
                <a:solidFill>
                  <a:schemeClr val="tx1">
                    <a:lumMod val="50000"/>
                    <a:lumOff val="50000"/>
                  </a:schemeClr>
                </a:solidFill>
              </a:rPr>
              <a:t>EU28 + </a:t>
            </a:r>
            <a:r>
              <a:rPr lang="fr-FR" sz="1100" dirty="0" err="1">
                <a:solidFill>
                  <a:schemeClr val="tx1">
                    <a:lumMod val="50000"/>
                    <a:lumOff val="50000"/>
                  </a:schemeClr>
                </a:solidFill>
              </a:rPr>
              <a:t>Norway</a:t>
            </a:r>
            <a:r>
              <a:rPr lang="fr-FR" sz="1100" dirty="0">
                <a:solidFill>
                  <a:schemeClr val="tx1">
                    <a:lumMod val="50000"/>
                    <a:lumOff val="50000"/>
                  </a:schemeClr>
                </a:solidFill>
              </a:rPr>
              <a:t> Gas </a:t>
            </a:r>
            <a:r>
              <a:rPr lang="fr-FR" sz="1100" dirty="0" err="1">
                <a:solidFill>
                  <a:schemeClr val="tx1">
                    <a:lumMod val="50000"/>
                    <a:lumOff val="50000"/>
                  </a:schemeClr>
                </a:solidFill>
              </a:rPr>
              <a:t>Resources</a:t>
            </a:r>
            <a:endParaRPr lang="en-GB" sz="1100" dirty="0">
              <a:solidFill>
                <a:schemeClr val="tx1">
                  <a:lumMod val="50000"/>
                  <a:lumOff val="50000"/>
                </a:schemeClr>
              </a:solidFill>
            </a:endParaRPr>
          </a:p>
        </p:txBody>
      </p:sp>
      <p:pic>
        <p:nvPicPr>
          <p:cNvPr id="9" name="Picture 8">
            <a:extLst>
              <a:ext uri="{FF2B5EF4-FFF2-40B4-BE49-F238E27FC236}">
                <a16:creationId xmlns:a16="http://schemas.microsoft.com/office/drawing/2014/main" id="{80179EE6-9486-45A3-AFE0-65ED5ACCAFBD}"/>
              </a:ext>
            </a:extLst>
          </p:cNvPr>
          <p:cNvPicPr>
            <a:picLocks noChangeAspect="1"/>
          </p:cNvPicPr>
          <p:nvPr/>
        </p:nvPicPr>
        <p:blipFill>
          <a:blip r:embed="rId4"/>
          <a:stretch>
            <a:fillRect/>
          </a:stretch>
        </p:blipFill>
        <p:spPr>
          <a:xfrm>
            <a:off x="616985" y="2487518"/>
            <a:ext cx="7704822" cy="2837973"/>
          </a:xfrm>
          <a:prstGeom prst="rect">
            <a:avLst/>
          </a:prstGeom>
        </p:spPr>
      </p:pic>
    </p:spTree>
    <p:extLst>
      <p:ext uri="{BB962C8B-B14F-4D97-AF65-F5344CB8AC3E}">
        <p14:creationId xmlns:p14="http://schemas.microsoft.com/office/powerpoint/2010/main" val="2548010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5FC7-B9F2-483E-B907-ED0FDD2EE95C}"/>
              </a:ext>
            </a:extLst>
          </p:cNvPr>
          <p:cNvSpPr>
            <a:spLocks noGrp="1"/>
          </p:cNvSpPr>
          <p:nvPr>
            <p:ph type="title"/>
          </p:nvPr>
        </p:nvSpPr>
        <p:spPr/>
        <p:txBody>
          <a:bodyPr/>
          <a:lstStyle/>
          <a:p>
            <a:r>
              <a:rPr lang="fr-FR" dirty="0"/>
              <a:t>Oil – 1/4 of </a:t>
            </a:r>
            <a:r>
              <a:rPr lang="fr-FR" dirty="0" err="1"/>
              <a:t>Europe’s</a:t>
            </a:r>
            <a:r>
              <a:rPr lang="fr-FR" dirty="0"/>
              <a:t> </a:t>
            </a:r>
            <a:r>
              <a:rPr lang="fr-FR" dirty="0" err="1"/>
              <a:t>needs</a:t>
            </a:r>
            <a:r>
              <a:rPr lang="fr-FR" dirty="0"/>
              <a:t> are </a:t>
            </a:r>
            <a:r>
              <a:rPr lang="fr-FR" dirty="0" err="1"/>
              <a:t>produced</a:t>
            </a:r>
            <a:r>
              <a:rPr lang="fr-FR" dirty="0"/>
              <a:t> in Europe</a:t>
            </a:r>
            <a:endParaRPr lang="en-GB" dirty="0"/>
          </a:p>
        </p:txBody>
      </p:sp>
      <p:pic>
        <p:nvPicPr>
          <p:cNvPr id="5" name="Picture 4">
            <a:extLst>
              <a:ext uri="{FF2B5EF4-FFF2-40B4-BE49-F238E27FC236}">
                <a16:creationId xmlns:a16="http://schemas.microsoft.com/office/drawing/2014/main" id="{16D1EE70-D7B6-4F9D-A63C-DBDE096CF4DE}"/>
              </a:ext>
            </a:extLst>
          </p:cNvPr>
          <p:cNvPicPr>
            <a:picLocks noChangeAspect="1"/>
          </p:cNvPicPr>
          <p:nvPr/>
        </p:nvPicPr>
        <p:blipFill rotWithShape="1">
          <a:blip r:embed="rId2"/>
          <a:srcRect t="18327" b="6302"/>
          <a:stretch/>
        </p:blipFill>
        <p:spPr>
          <a:xfrm>
            <a:off x="8882144" y="3008686"/>
            <a:ext cx="2584313" cy="1977652"/>
          </a:xfrm>
          <a:prstGeom prst="rect">
            <a:avLst/>
          </a:prstGeom>
        </p:spPr>
      </p:pic>
      <p:sp>
        <p:nvSpPr>
          <p:cNvPr id="6" name="TextBox 5">
            <a:extLst>
              <a:ext uri="{FF2B5EF4-FFF2-40B4-BE49-F238E27FC236}">
                <a16:creationId xmlns:a16="http://schemas.microsoft.com/office/drawing/2014/main" id="{F2B64157-4DBE-4993-8F5C-92A626B71B50}"/>
              </a:ext>
            </a:extLst>
          </p:cNvPr>
          <p:cNvSpPr txBox="1"/>
          <p:nvPr/>
        </p:nvSpPr>
        <p:spPr>
          <a:xfrm>
            <a:off x="8762801" y="2747076"/>
            <a:ext cx="2619375" cy="261610"/>
          </a:xfrm>
          <a:prstGeom prst="rect">
            <a:avLst/>
          </a:prstGeom>
          <a:noFill/>
        </p:spPr>
        <p:txBody>
          <a:bodyPr wrap="square" rtlCol="0">
            <a:spAutoFit/>
          </a:bodyPr>
          <a:lstStyle/>
          <a:p>
            <a:pPr algn="ctr"/>
            <a:r>
              <a:rPr lang="fr-FR" sz="1100" dirty="0">
                <a:solidFill>
                  <a:schemeClr val="tx1">
                    <a:lumMod val="50000"/>
                    <a:lumOff val="50000"/>
                  </a:schemeClr>
                </a:solidFill>
              </a:rPr>
              <a:t>EU28 + </a:t>
            </a:r>
            <a:r>
              <a:rPr lang="fr-FR" sz="1100" dirty="0" err="1">
                <a:solidFill>
                  <a:schemeClr val="tx1">
                    <a:lumMod val="50000"/>
                    <a:lumOff val="50000"/>
                  </a:schemeClr>
                </a:solidFill>
              </a:rPr>
              <a:t>Norway</a:t>
            </a:r>
            <a:r>
              <a:rPr lang="fr-FR" sz="1100" dirty="0">
                <a:solidFill>
                  <a:schemeClr val="tx1">
                    <a:lumMod val="50000"/>
                    <a:lumOff val="50000"/>
                  </a:schemeClr>
                </a:solidFill>
              </a:rPr>
              <a:t> Oil </a:t>
            </a:r>
            <a:r>
              <a:rPr lang="fr-FR" sz="1100" dirty="0" err="1">
                <a:solidFill>
                  <a:schemeClr val="tx1">
                    <a:lumMod val="50000"/>
                    <a:lumOff val="50000"/>
                  </a:schemeClr>
                </a:solidFill>
              </a:rPr>
              <a:t>Resources</a:t>
            </a:r>
            <a:endParaRPr lang="en-GB" sz="1100" dirty="0">
              <a:solidFill>
                <a:schemeClr val="tx1">
                  <a:lumMod val="50000"/>
                  <a:lumOff val="50000"/>
                </a:schemeClr>
              </a:solidFill>
            </a:endParaRPr>
          </a:p>
        </p:txBody>
      </p:sp>
      <p:pic>
        <p:nvPicPr>
          <p:cNvPr id="7" name="Picture 6">
            <a:extLst>
              <a:ext uri="{FF2B5EF4-FFF2-40B4-BE49-F238E27FC236}">
                <a16:creationId xmlns:a16="http://schemas.microsoft.com/office/drawing/2014/main" id="{AFD94819-AA86-42A7-81AD-40629DC2746A}"/>
              </a:ext>
            </a:extLst>
          </p:cNvPr>
          <p:cNvPicPr>
            <a:picLocks noChangeAspect="1"/>
          </p:cNvPicPr>
          <p:nvPr/>
        </p:nvPicPr>
        <p:blipFill>
          <a:blip r:embed="rId3"/>
          <a:stretch>
            <a:fillRect/>
          </a:stretch>
        </p:blipFill>
        <p:spPr>
          <a:xfrm>
            <a:off x="701266" y="2487519"/>
            <a:ext cx="7630394" cy="2805113"/>
          </a:xfrm>
          <a:prstGeom prst="rect">
            <a:avLst/>
          </a:prstGeom>
        </p:spPr>
      </p:pic>
    </p:spTree>
    <p:extLst>
      <p:ext uri="{BB962C8B-B14F-4D97-AF65-F5344CB8AC3E}">
        <p14:creationId xmlns:p14="http://schemas.microsoft.com/office/powerpoint/2010/main" val="297954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A312-E4E1-469F-BD21-344A6F951ADD}"/>
              </a:ext>
            </a:extLst>
          </p:cNvPr>
          <p:cNvSpPr>
            <a:spLocks noGrp="1"/>
          </p:cNvSpPr>
          <p:nvPr>
            <p:ph type="title"/>
          </p:nvPr>
        </p:nvSpPr>
        <p:spPr/>
        <p:txBody>
          <a:bodyPr/>
          <a:lstStyle/>
          <a:p>
            <a:r>
              <a:rPr lang="fr-FR" dirty="0"/>
              <a:t>Energy </a:t>
            </a:r>
            <a:r>
              <a:rPr lang="fr-FR" dirty="0" err="1"/>
              <a:t>Demand</a:t>
            </a:r>
            <a:r>
              <a:rPr lang="fr-FR" dirty="0"/>
              <a:t> </a:t>
            </a:r>
            <a:r>
              <a:rPr lang="fr-FR" dirty="0" err="1"/>
              <a:t>Today</a:t>
            </a:r>
            <a:r>
              <a:rPr lang="fr-FR" dirty="0"/>
              <a:t> and in 2040</a:t>
            </a:r>
            <a:endParaRPr lang="en-GB" dirty="0"/>
          </a:p>
        </p:txBody>
      </p:sp>
      <p:sp>
        <p:nvSpPr>
          <p:cNvPr id="3" name="Text Placeholder 2">
            <a:extLst>
              <a:ext uri="{FF2B5EF4-FFF2-40B4-BE49-F238E27FC236}">
                <a16:creationId xmlns:a16="http://schemas.microsoft.com/office/drawing/2014/main" id="{1A79C73A-9782-43E3-91B6-0650718B29D4}"/>
              </a:ext>
            </a:extLst>
          </p:cNvPr>
          <p:cNvSpPr>
            <a:spLocks noGrp="1"/>
          </p:cNvSpPr>
          <p:nvPr>
            <p:ph type="body" sz="quarter" idx="10"/>
          </p:nvPr>
        </p:nvSpPr>
        <p:spPr/>
        <p:txBody>
          <a:bodyPr/>
          <a:lstStyle/>
          <a:p>
            <a:endParaRPr lang="en-GB" dirty="0"/>
          </a:p>
        </p:txBody>
      </p:sp>
      <p:grpSp>
        <p:nvGrpSpPr>
          <p:cNvPr id="4" name="Group 3">
            <a:extLst>
              <a:ext uri="{FF2B5EF4-FFF2-40B4-BE49-F238E27FC236}">
                <a16:creationId xmlns:a16="http://schemas.microsoft.com/office/drawing/2014/main" id="{767CB0E3-0700-49D2-94BB-BFA99458E16D}"/>
              </a:ext>
            </a:extLst>
          </p:cNvPr>
          <p:cNvGrpSpPr/>
          <p:nvPr/>
        </p:nvGrpSpPr>
        <p:grpSpPr>
          <a:xfrm>
            <a:off x="429225" y="1554163"/>
            <a:ext cx="5056254" cy="4405861"/>
            <a:chOff x="2184987" y="950109"/>
            <a:chExt cx="5417066" cy="4602708"/>
          </a:xfrm>
        </p:grpSpPr>
        <p:graphicFrame>
          <p:nvGraphicFramePr>
            <p:cNvPr id="5" name="Chart 4">
              <a:extLst>
                <a:ext uri="{FF2B5EF4-FFF2-40B4-BE49-F238E27FC236}">
                  <a16:creationId xmlns:a16="http://schemas.microsoft.com/office/drawing/2014/main" id="{ECB28416-2FDA-4F5C-B494-3348C2E70547}"/>
                </a:ext>
              </a:extLst>
            </p:cNvPr>
            <p:cNvGraphicFramePr/>
            <p:nvPr/>
          </p:nvGraphicFramePr>
          <p:xfrm>
            <a:off x="3056390" y="2403309"/>
            <a:ext cx="3653023" cy="31495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D42768E-CB4C-4BA2-9BF0-7583363C01E5}"/>
                </a:ext>
              </a:extLst>
            </p:cNvPr>
            <p:cNvSpPr txBox="1"/>
            <p:nvPr/>
          </p:nvSpPr>
          <p:spPr>
            <a:xfrm>
              <a:off x="6151844" y="2815782"/>
              <a:ext cx="1253550" cy="353680"/>
            </a:xfrm>
            <a:prstGeom prst="rect">
              <a:avLst/>
            </a:prstGeom>
            <a:noFill/>
          </p:spPr>
          <p:txBody>
            <a:bodyPr wrap="square" rtlCol="0">
              <a:spAutoFit/>
            </a:bodyPr>
            <a:lstStyle/>
            <a:p>
              <a:pPr>
                <a:defRPr/>
              </a:pPr>
              <a:r>
                <a:rPr lang="en-GB" sz="1600" b="1" kern="0" dirty="0">
                  <a:solidFill>
                    <a:srgbClr val="3E255A"/>
                  </a:solidFill>
                  <a:latin typeface="Arial"/>
                </a:rPr>
                <a:t>OIL 33%</a:t>
              </a:r>
            </a:p>
          </p:txBody>
        </p:sp>
        <p:sp>
          <p:nvSpPr>
            <p:cNvPr id="7" name="TextBox 6">
              <a:extLst>
                <a:ext uri="{FF2B5EF4-FFF2-40B4-BE49-F238E27FC236}">
                  <a16:creationId xmlns:a16="http://schemas.microsoft.com/office/drawing/2014/main" id="{75A3B7F0-C794-4318-A53E-FB63DBAFF8A5}"/>
                </a:ext>
              </a:extLst>
            </p:cNvPr>
            <p:cNvSpPr txBox="1"/>
            <p:nvPr/>
          </p:nvSpPr>
          <p:spPr>
            <a:xfrm>
              <a:off x="4539676" y="1876930"/>
              <a:ext cx="2304082" cy="353680"/>
            </a:xfrm>
            <a:prstGeom prst="rect">
              <a:avLst/>
            </a:prstGeom>
            <a:noFill/>
          </p:spPr>
          <p:txBody>
            <a:bodyPr wrap="square" rtlCol="0">
              <a:spAutoFit/>
            </a:bodyPr>
            <a:lstStyle/>
            <a:p>
              <a:pPr>
                <a:defRPr/>
              </a:pPr>
              <a:r>
                <a:rPr lang="en-GB" sz="1600" b="1" kern="0" dirty="0">
                  <a:solidFill>
                    <a:srgbClr val="006600"/>
                  </a:solidFill>
                  <a:latin typeface="Arial"/>
                </a:rPr>
                <a:t>WIND, SOLAR 3%</a:t>
              </a:r>
            </a:p>
          </p:txBody>
        </p:sp>
        <p:sp>
          <p:nvSpPr>
            <p:cNvPr id="8" name="TextBox 7">
              <a:extLst>
                <a:ext uri="{FF2B5EF4-FFF2-40B4-BE49-F238E27FC236}">
                  <a16:creationId xmlns:a16="http://schemas.microsoft.com/office/drawing/2014/main" id="{3149361E-40B0-4554-B090-1ED3AE82ABFD}"/>
                </a:ext>
              </a:extLst>
            </p:cNvPr>
            <p:cNvSpPr txBox="1"/>
            <p:nvPr/>
          </p:nvSpPr>
          <p:spPr>
            <a:xfrm>
              <a:off x="2545799" y="1866559"/>
              <a:ext cx="1745078" cy="868124"/>
            </a:xfrm>
            <a:prstGeom prst="rect">
              <a:avLst/>
            </a:prstGeom>
            <a:noFill/>
          </p:spPr>
          <p:txBody>
            <a:bodyPr wrap="square" rtlCol="0">
              <a:spAutoFit/>
            </a:bodyPr>
            <a:lstStyle/>
            <a:p>
              <a:pPr algn="r">
                <a:defRPr/>
              </a:pPr>
              <a:r>
                <a:rPr lang="en-GB" sz="1600" b="1" kern="0" dirty="0">
                  <a:solidFill>
                    <a:srgbClr val="4C944C"/>
                  </a:solidFill>
                  <a:latin typeface="Arial"/>
                </a:rPr>
                <a:t>BIOMASS, BIOFUELS, BIOGAS 10%</a:t>
              </a:r>
            </a:p>
          </p:txBody>
        </p:sp>
        <p:sp>
          <p:nvSpPr>
            <p:cNvPr id="9" name="TextBox 8">
              <a:extLst>
                <a:ext uri="{FF2B5EF4-FFF2-40B4-BE49-F238E27FC236}">
                  <a16:creationId xmlns:a16="http://schemas.microsoft.com/office/drawing/2014/main" id="{2CAF452A-6149-4401-842B-8AA19FB03F8B}"/>
                </a:ext>
              </a:extLst>
            </p:cNvPr>
            <p:cNvSpPr txBox="1"/>
            <p:nvPr/>
          </p:nvSpPr>
          <p:spPr>
            <a:xfrm>
              <a:off x="5961817" y="5071164"/>
              <a:ext cx="1640236" cy="353680"/>
            </a:xfrm>
            <a:prstGeom prst="rect">
              <a:avLst/>
            </a:prstGeom>
            <a:noFill/>
          </p:spPr>
          <p:txBody>
            <a:bodyPr wrap="square" rtlCol="0">
              <a:spAutoFit/>
            </a:bodyPr>
            <a:lstStyle/>
            <a:p>
              <a:pPr>
                <a:defRPr/>
              </a:pPr>
              <a:r>
                <a:rPr lang="en-GB" sz="1600" b="1" kern="0" dirty="0">
                  <a:solidFill>
                    <a:srgbClr val="746288"/>
                  </a:solidFill>
                  <a:latin typeface="Arial"/>
                </a:rPr>
                <a:t>GAS 24%</a:t>
              </a:r>
            </a:p>
          </p:txBody>
        </p:sp>
        <p:sp>
          <p:nvSpPr>
            <p:cNvPr id="10" name="TextBox 9">
              <a:extLst>
                <a:ext uri="{FF2B5EF4-FFF2-40B4-BE49-F238E27FC236}">
                  <a16:creationId xmlns:a16="http://schemas.microsoft.com/office/drawing/2014/main" id="{4A2F75DB-6104-4610-A57F-B37B1FC005FF}"/>
                </a:ext>
              </a:extLst>
            </p:cNvPr>
            <p:cNvSpPr txBox="1"/>
            <p:nvPr/>
          </p:nvSpPr>
          <p:spPr>
            <a:xfrm>
              <a:off x="2242554" y="2837546"/>
              <a:ext cx="1316550" cy="610902"/>
            </a:xfrm>
            <a:prstGeom prst="rect">
              <a:avLst/>
            </a:prstGeom>
            <a:noFill/>
          </p:spPr>
          <p:txBody>
            <a:bodyPr wrap="square" rtlCol="0">
              <a:spAutoFit/>
            </a:bodyPr>
            <a:lstStyle/>
            <a:p>
              <a:pPr>
                <a:defRPr/>
              </a:pPr>
              <a:r>
                <a:rPr lang="en-GB" sz="1600" b="1" kern="0" dirty="0">
                  <a:solidFill>
                    <a:srgbClr val="00B0F0"/>
                  </a:solidFill>
                  <a:latin typeface="Arial"/>
                </a:rPr>
                <a:t>HYDRO 2%</a:t>
              </a:r>
            </a:p>
          </p:txBody>
        </p:sp>
        <p:sp>
          <p:nvSpPr>
            <p:cNvPr id="11" name="TextBox 10">
              <a:extLst>
                <a:ext uri="{FF2B5EF4-FFF2-40B4-BE49-F238E27FC236}">
                  <a16:creationId xmlns:a16="http://schemas.microsoft.com/office/drawing/2014/main" id="{8658EDBC-4526-4F13-8885-F3201C9501C4}"/>
                </a:ext>
              </a:extLst>
            </p:cNvPr>
            <p:cNvSpPr txBox="1"/>
            <p:nvPr/>
          </p:nvSpPr>
          <p:spPr>
            <a:xfrm>
              <a:off x="2184987" y="3555339"/>
              <a:ext cx="1316550" cy="610902"/>
            </a:xfrm>
            <a:prstGeom prst="rect">
              <a:avLst/>
            </a:prstGeom>
            <a:noFill/>
          </p:spPr>
          <p:txBody>
            <a:bodyPr wrap="square" rtlCol="0">
              <a:spAutoFit/>
            </a:bodyPr>
            <a:lstStyle/>
            <a:p>
              <a:pPr>
                <a:defRPr/>
              </a:pPr>
              <a:r>
                <a:rPr lang="en-GB" sz="1600" b="1" kern="0" dirty="0">
                  <a:solidFill>
                    <a:srgbClr val="FF9900"/>
                  </a:solidFill>
                  <a:latin typeface="Arial"/>
                </a:rPr>
                <a:t>NUCLEAR 12%</a:t>
              </a:r>
            </a:p>
          </p:txBody>
        </p:sp>
        <p:sp>
          <p:nvSpPr>
            <p:cNvPr id="12" name="TextBox 11">
              <a:extLst>
                <a:ext uri="{FF2B5EF4-FFF2-40B4-BE49-F238E27FC236}">
                  <a16:creationId xmlns:a16="http://schemas.microsoft.com/office/drawing/2014/main" id="{DF93ABBF-29AC-48E5-A77D-49898EEE0142}"/>
                </a:ext>
              </a:extLst>
            </p:cNvPr>
            <p:cNvSpPr txBox="1"/>
            <p:nvPr/>
          </p:nvSpPr>
          <p:spPr>
            <a:xfrm>
              <a:off x="2545799" y="5069560"/>
              <a:ext cx="1469217" cy="353680"/>
            </a:xfrm>
            <a:prstGeom prst="rect">
              <a:avLst/>
            </a:prstGeom>
            <a:noFill/>
          </p:spPr>
          <p:txBody>
            <a:bodyPr wrap="square" rtlCol="0">
              <a:spAutoFit/>
            </a:bodyPr>
            <a:lstStyle/>
            <a:p>
              <a:pPr>
                <a:defRPr/>
              </a:pPr>
              <a:r>
                <a:rPr lang="en-GB" sz="1600" b="1" kern="0" dirty="0">
                  <a:solidFill>
                    <a:srgbClr val="767171"/>
                  </a:solidFill>
                  <a:latin typeface="Arial"/>
                </a:rPr>
                <a:t>COAL 14%</a:t>
              </a:r>
            </a:p>
          </p:txBody>
        </p:sp>
        <p:sp>
          <p:nvSpPr>
            <p:cNvPr id="13" name="Rectangle 12">
              <a:extLst>
                <a:ext uri="{FF2B5EF4-FFF2-40B4-BE49-F238E27FC236}">
                  <a16:creationId xmlns:a16="http://schemas.microsoft.com/office/drawing/2014/main" id="{E75B6705-B099-48A6-B127-29FBD9535CBE}"/>
                </a:ext>
              </a:extLst>
            </p:cNvPr>
            <p:cNvSpPr/>
            <p:nvPr/>
          </p:nvSpPr>
          <p:spPr>
            <a:xfrm>
              <a:off x="2573657" y="950109"/>
              <a:ext cx="4618489" cy="675208"/>
            </a:xfrm>
            <a:prstGeom prst="rect">
              <a:avLst/>
            </a:prstGeom>
            <a:solidFill>
              <a:schemeClr val="accent3"/>
            </a:solidFill>
            <a:ln w="19050" cap="flat" cmpd="sng" algn="ctr">
              <a:noFill/>
              <a:prstDash val="solid"/>
              <a:miter lim="800000"/>
            </a:ln>
            <a:effectLst/>
          </p:spPr>
          <p:txBody>
            <a:bodyPr wrap="square">
              <a:spAutoFit/>
            </a:bodyPr>
            <a:lstStyle/>
            <a:p>
              <a:pPr algn="ctr">
                <a:defRPr/>
              </a:pPr>
              <a:r>
                <a:rPr lang="en-GB" kern="0" dirty="0">
                  <a:solidFill>
                    <a:srgbClr val="FFFFFF"/>
                  </a:solidFill>
                  <a:latin typeface="Arial"/>
                </a:rPr>
                <a:t>IEA 2018</a:t>
              </a:r>
            </a:p>
            <a:p>
              <a:pPr algn="ctr">
                <a:defRPr/>
              </a:pPr>
              <a:r>
                <a:rPr lang="en-GB" kern="0" dirty="0">
                  <a:solidFill>
                    <a:srgbClr val="FFFFFF"/>
                  </a:solidFill>
                  <a:latin typeface="Arial"/>
                </a:rPr>
                <a:t>Oil &amp; Gas: 57%</a:t>
              </a:r>
            </a:p>
          </p:txBody>
        </p:sp>
      </p:grpSp>
      <p:grpSp>
        <p:nvGrpSpPr>
          <p:cNvPr id="25" name="Group 24">
            <a:extLst>
              <a:ext uri="{FF2B5EF4-FFF2-40B4-BE49-F238E27FC236}">
                <a16:creationId xmlns:a16="http://schemas.microsoft.com/office/drawing/2014/main" id="{D9DD3CFF-A395-40A0-B4CE-14E549013FC5}"/>
              </a:ext>
            </a:extLst>
          </p:cNvPr>
          <p:cNvGrpSpPr/>
          <p:nvPr/>
        </p:nvGrpSpPr>
        <p:grpSpPr>
          <a:xfrm>
            <a:off x="6037234" y="1554163"/>
            <a:ext cx="6083185" cy="4836771"/>
            <a:chOff x="1587610" y="950109"/>
            <a:chExt cx="6517280" cy="5052870"/>
          </a:xfrm>
        </p:grpSpPr>
        <p:graphicFrame>
          <p:nvGraphicFramePr>
            <p:cNvPr id="26" name="Chart 25">
              <a:extLst>
                <a:ext uri="{FF2B5EF4-FFF2-40B4-BE49-F238E27FC236}">
                  <a16:creationId xmlns:a16="http://schemas.microsoft.com/office/drawing/2014/main" id="{7DD22AA9-F7B9-4CC7-A3A4-CDED13A96760}"/>
                </a:ext>
              </a:extLst>
            </p:cNvPr>
            <p:cNvGraphicFramePr/>
            <p:nvPr>
              <p:extLst>
                <p:ext uri="{D42A27DB-BD31-4B8C-83A1-F6EECF244321}">
                  <p14:modId xmlns:p14="http://schemas.microsoft.com/office/powerpoint/2010/main" val="3035280565"/>
                </p:ext>
              </p:extLst>
            </p:nvPr>
          </p:nvGraphicFramePr>
          <p:xfrm>
            <a:off x="3056390" y="2403309"/>
            <a:ext cx="3653023" cy="3149508"/>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Box 26">
              <a:extLst>
                <a:ext uri="{FF2B5EF4-FFF2-40B4-BE49-F238E27FC236}">
                  <a16:creationId xmlns:a16="http://schemas.microsoft.com/office/drawing/2014/main" id="{F8E56E5D-D68E-4AA0-A7AD-B115DCBCEBEC}"/>
                </a:ext>
              </a:extLst>
            </p:cNvPr>
            <p:cNvSpPr txBox="1"/>
            <p:nvPr/>
          </p:nvSpPr>
          <p:spPr>
            <a:xfrm>
              <a:off x="5490255" y="2226469"/>
              <a:ext cx="1253550" cy="353680"/>
            </a:xfrm>
            <a:prstGeom prst="rect">
              <a:avLst/>
            </a:prstGeom>
            <a:noFill/>
          </p:spPr>
          <p:txBody>
            <a:bodyPr wrap="square" rtlCol="0">
              <a:spAutoFit/>
            </a:bodyPr>
            <a:lstStyle/>
            <a:p>
              <a:pPr>
                <a:defRPr/>
              </a:pPr>
              <a:r>
                <a:rPr lang="en-GB" sz="1600" b="1" kern="0" dirty="0">
                  <a:solidFill>
                    <a:srgbClr val="3E255A"/>
                  </a:solidFill>
                  <a:latin typeface="Arial"/>
                </a:rPr>
                <a:t>OIL 15%</a:t>
              </a:r>
            </a:p>
          </p:txBody>
        </p:sp>
        <p:sp>
          <p:nvSpPr>
            <p:cNvPr id="28" name="TextBox 27">
              <a:extLst>
                <a:ext uri="{FF2B5EF4-FFF2-40B4-BE49-F238E27FC236}">
                  <a16:creationId xmlns:a16="http://schemas.microsoft.com/office/drawing/2014/main" id="{9D8CC24B-70B6-4E28-8F3A-CFD311028671}"/>
                </a:ext>
              </a:extLst>
            </p:cNvPr>
            <p:cNvSpPr txBox="1"/>
            <p:nvPr/>
          </p:nvSpPr>
          <p:spPr>
            <a:xfrm>
              <a:off x="2019216" y="2431880"/>
              <a:ext cx="2304082" cy="353680"/>
            </a:xfrm>
            <a:prstGeom prst="rect">
              <a:avLst/>
            </a:prstGeom>
            <a:noFill/>
          </p:spPr>
          <p:txBody>
            <a:bodyPr wrap="square" rtlCol="0">
              <a:spAutoFit/>
            </a:bodyPr>
            <a:lstStyle/>
            <a:p>
              <a:pPr>
                <a:defRPr/>
              </a:pPr>
              <a:r>
                <a:rPr lang="en-GB" sz="1600" b="1" kern="0" dirty="0">
                  <a:solidFill>
                    <a:srgbClr val="006600"/>
                  </a:solidFill>
                  <a:latin typeface="Arial"/>
                </a:rPr>
                <a:t>WIND, SOLAR 20%</a:t>
              </a:r>
            </a:p>
          </p:txBody>
        </p:sp>
        <p:sp>
          <p:nvSpPr>
            <p:cNvPr id="29" name="TextBox 28">
              <a:extLst>
                <a:ext uri="{FF2B5EF4-FFF2-40B4-BE49-F238E27FC236}">
                  <a16:creationId xmlns:a16="http://schemas.microsoft.com/office/drawing/2014/main" id="{C3E62DE6-70C8-4E55-96A3-1CFC0594437C}"/>
                </a:ext>
              </a:extLst>
            </p:cNvPr>
            <p:cNvSpPr txBox="1"/>
            <p:nvPr/>
          </p:nvSpPr>
          <p:spPr>
            <a:xfrm>
              <a:off x="1587610" y="3937675"/>
              <a:ext cx="1745078" cy="868124"/>
            </a:xfrm>
            <a:prstGeom prst="rect">
              <a:avLst/>
            </a:prstGeom>
            <a:noFill/>
          </p:spPr>
          <p:txBody>
            <a:bodyPr wrap="square" rtlCol="0">
              <a:spAutoFit/>
            </a:bodyPr>
            <a:lstStyle/>
            <a:p>
              <a:pPr algn="r">
                <a:defRPr/>
              </a:pPr>
              <a:r>
                <a:rPr lang="en-GB" sz="1600" b="1" kern="0" dirty="0">
                  <a:solidFill>
                    <a:srgbClr val="4C944C"/>
                  </a:solidFill>
                  <a:latin typeface="Arial"/>
                </a:rPr>
                <a:t>BIOMASS, BIOFUELS, BIOGAS 22%</a:t>
              </a:r>
            </a:p>
          </p:txBody>
        </p:sp>
        <p:sp>
          <p:nvSpPr>
            <p:cNvPr id="30" name="TextBox 29">
              <a:extLst>
                <a:ext uri="{FF2B5EF4-FFF2-40B4-BE49-F238E27FC236}">
                  <a16:creationId xmlns:a16="http://schemas.microsoft.com/office/drawing/2014/main" id="{D1590D25-2E83-4F8F-A7A8-33B27AB657B1}"/>
                </a:ext>
              </a:extLst>
            </p:cNvPr>
            <p:cNvSpPr txBox="1"/>
            <p:nvPr/>
          </p:nvSpPr>
          <p:spPr>
            <a:xfrm>
              <a:off x="6464654" y="3604576"/>
              <a:ext cx="1640236" cy="353680"/>
            </a:xfrm>
            <a:prstGeom prst="rect">
              <a:avLst/>
            </a:prstGeom>
            <a:noFill/>
          </p:spPr>
          <p:txBody>
            <a:bodyPr wrap="square" rtlCol="0">
              <a:spAutoFit/>
            </a:bodyPr>
            <a:lstStyle/>
            <a:p>
              <a:pPr>
                <a:defRPr/>
              </a:pPr>
              <a:r>
                <a:rPr lang="en-GB" sz="1600" b="1" kern="0" dirty="0">
                  <a:solidFill>
                    <a:srgbClr val="746288"/>
                  </a:solidFill>
                  <a:latin typeface="Arial"/>
                </a:rPr>
                <a:t>GAS 20%</a:t>
              </a:r>
            </a:p>
          </p:txBody>
        </p:sp>
        <p:sp>
          <p:nvSpPr>
            <p:cNvPr id="31" name="TextBox 30">
              <a:extLst>
                <a:ext uri="{FF2B5EF4-FFF2-40B4-BE49-F238E27FC236}">
                  <a16:creationId xmlns:a16="http://schemas.microsoft.com/office/drawing/2014/main" id="{70AC4381-3A64-44E2-9594-5790572FC555}"/>
                </a:ext>
              </a:extLst>
            </p:cNvPr>
            <p:cNvSpPr txBox="1"/>
            <p:nvPr/>
          </p:nvSpPr>
          <p:spPr>
            <a:xfrm>
              <a:off x="3332688" y="5312278"/>
              <a:ext cx="1316550" cy="610902"/>
            </a:xfrm>
            <a:prstGeom prst="rect">
              <a:avLst/>
            </a:prstGeom>
            <a:noFill/>
          </p:spPr>
          <p:txBody>
            <a:bodyPr wrap="square" rtlCol="0">
              <a:spAutoFit/>
            </a:bodyPr>
            <a:lstStyle/>
            <a:p>
              <a:pPr>
                <a:defRPr/>
              </a:pPr>
              <a:r>
                <a:rPr lang="en-GB" sz="1600" b="1" kern="0" dirty="0">
                  <a:solidFill>
                    <a:srgbClr val="00B0F0"/>
                  </a:solidFill>
                  <a:latin typeface="Arial"/>
                </a:rPr>
                <a:t>HYDRO 3%</a:t>
              </a:r>
            </a:p>
          </p:txBody>
        </p:sp>
        <p:sp>
          <p:nvSpPr>
            <p:cNvPr id="32" name="TextBox 31">
              <a:extLst>
                <a:ext uri="{FF2B5EF4-FFF2-40B4-BE49-F238E27FC236}">
                  <a16:creationId xmlns:a16="http://schemas.microsoft.com/office/drawing/2014/main" id="{DE44E3A5-C431-44C8-A08B-0BBB52A9C32C}"/>
                </a:ext>
              </a:extLst>
            </p:cNvPr>
            <p:cNvSpPr txBox="1"/>
            <p:nvPr/>
          </p:nvSpPr>
          <p:spPr>
            <a:xfrm>
              <a:off x="5103482" y="5392077"/>
              <a:ext cx="1316550" cy="610902"/>
            </a:xfrm>
            <a:prstGeom prst="rect">
              <a:avLst/>
            </a:prstGeom>
            <a:noFill/>
          </p:spPr>
          <p:txBody>
            <a:bodyPr wrap="square" rtlCol="0">
              <a:spAutoFit/>
            </a:bodyPr>
            <a:lstStyle/>
            <a:p>
              <a:pPr>
                <a:defRPr/>
              </a:pPr>
              <a:r>
                <a:rPr lang="en-GB" sz="1600" b="1" kern="0" dirty="0">
                  <a:solidFill>
                    <a:srgbClr val="FF9900"/>
                  </a:solidFill>
                  <a:latin typeface="Arial"/>
                </a:rPr>
                <a:t>NUCLEAR 16%</a:t>
              </a:r>
            </a:p>
          </p:txBody>
        </p:sp>
        <p:sp>
          <p:nvSpPr>
            <p:cNvPr id="33" name="TextBox 32">
              <a:extLst>
                <a:ext uri="{FF2B5EF4-FFF2-40B4-BE49-F238E27FC236}">
                  <a16:creationId xmlns:a16="http://schemas.microsoft.com/office/drawing/2014/main" id="{6FE43686-7EF0-4F98-A55E-C2AFE3EB56D7}"/>
                </a:ext>
              </a:extLst>
            </p:cNvPr>
            <p:cNvSpPr txBox="1"/>
            <p:nvPr/>
          </p:nvSpPr>
          <p:spPr>
            <a:xfrm>
              <a:off x="6050871" y="5016491"/>
              <a:ext cx="1469217" cy="353680"/>
            </a:xfrm>
            <a:prstGeom prst="rect">
              <a:avLst/>
            </a:prstGeom>
            <a:noFill/>
          </p:spPr>
          <p:txBody>
            <a:bodyPr wrap="square" rtlCol="0">
              <a:spAutoFit/>
            </a:bodyPr>
            <a:lstStyle/>
            <a:p>
              <a:pPr>
                <a:defRPr/>
              </a:pPr>
              <a:r>
                <a:rPr lang="en-GB" sz="1600" b="1" kern="0" dirty="0">
                  <a:solidFill>
                    <a:srgbClr val="767171"/>
                  </a:solidFill>
                  <a:latin typeface="Arial"/>
                </a:rPr>
                <a:t>COAL 4%</a:t>
              </a:r>
            </a:p>
          </p:txBody>
        </p:sp>
        <p:sp>
          <p:nvSpPr>
            <p:cNvPr id="34" name="Rectangle 33">
              <a:extLst>
                <a:ext uri="{FF2B5EF4-FFF2-40B4-BE49-F238E27FC236}">
                  <a16:creationId xmlns:a16="http://schemas.microsoft.com/office/drawing/2014/main" id="{C2534E2E-7D82-4371-82BB-B4D5A01781E7}"/>
                </a:ext>
              </a:extLst>
            </p:cNvPr>
            <p:cNvSpPr/>
            <p:nvPr/>
          </p:nvSpPr>
          <p:spPr>
            <a:xfrm>
              <a:off x="2573657" y="950109"/>
              <a:ext cx="4618489" cy="675208"/>
            </a:xfrm>
            <a:prstGeom prst="rect">
              <a:avLst/>
            </a:prstGeom>
            <a:solidFill>
              <a:schemeClr val="accent3"/>
            </a:solidFill>
            <a:ln w="19050" cap="flat" cmpd="sng" algn="ctr">
              <a:noFill/>
              <a:prstDash val="solid"/>
              <a:miter lim="800000"/>
            </a:ln>
            <a:effectLst/>
          </p:spPr>
          <p:txBody>
            <a:bodyPr wrap="square">
              <a:spAutoFit/>
            </a:bodyPr>
            <a:lstStyle/>
            <a:p>
              <a:pPr algn="ctr">
                <a:defRPr/>
              </a:pPr>
              <a:r>
                <a:rPr lang="en-GB" kern="0" dirty="0">
                  <a:solidFill>
                    <a:srgbClr val="FFFFFF"/>
                  </a:solidFill>
                  <a:latin typeface="Arial"/>
                </a:rPr>
                <a:t>IEA Sustainable Development Scenario</a:t>
              </a:r>
            </a:p>
            <a:p>
              <a:pPr algn="ctr">
                <a:defRPr/>
              </a:pPr>
              <a:r>
                <a:rPr lang="en-GB" kern="0" dirty="0">
                  <a:solidFill>
                    <a:srgbClr val="FFFFFF"/>
                  </a:solidFill>
                  <a:latin typeface="Arial"/>
                </a:rPr>
                <a:t>Oil &amp; Gas: 35%</a:t>
              </a:r>
            </a:p>
          </p:txBody>
        </p:sp>
      </p:grpSp>
    </p:spTree>
    <p:extLst>
      <p:ext uri="{BB962C8B-B14F-4D97-AF65-F5344CB8AC3E}">
        <p14:creationId xmlns:p14="http://schemas.microsoft.com/office/powerpoint/2010/main" val="3860793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E0DA1FA-E659-4AA0-8FFD-E05323730ED2}"/>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AE41A64A-0012-4CC6-826D-55A9433175C2}"/>
              </a:ext>
            </a:extLst>
          </p:cNvPr>
          <p:cNvSpPr>
            <a:spLocks noGrp="1"/>
          </p:cNvSpPr>
          <p:nvPr>
            <p:ph type="pic" sz="quarter" idx="12"/>
          </p:nvPr>
        </p:nvSpPr>
        <p:spPr/>
      </p:sp>
      <p:sp>
        <p:nvSpPr>
          <p:cNvPr id="4" name="Text Placeholder 3">
            <a:extLst>
              <a:ext uri="{FF2B5EF4-FFF2-40B4-BE49-F238E27FC236}">
                <a16:creationId xmlns:a16="http://schemas.microsoft.com/office/drawing/2014/main" id="{FCE81F7F-9654-4572-9027-8ABD64A8DA50}"/>
              </a:ext>
            </a:extLst>
          </p:cNvPr>
          <p:cNvSpPr>
            <a:spLocks noGrp="1"/>
          </p:cNvSpPr>
          <p:nvPr>
            <p:ph type="body" sz="quarter" idx="11"/>
          </p:nvPr>
        </p:nvSpPr>
        <p:spPr/>
        <p:txBody>
          <a:bodyPr/>
          <a:lstStyle/>
          <a:p>
            <a:r>
              <a:rPr lang="fr-FR" dirty="0" err="1"/>
              <a:t>Getting</a:t>
            </a:r>
            <a:r>
              <a:rPr lang="fr-FR" dirty="0"/>
              <a:t> Our House </a:t>
            </a:r>
          </a:p>
          <a:p>
            <a:r>
              <a:rPr lang="fr-FR" dirty="0"/>
              <a:t>in </a:t>
            </a:r>
            <a:r>
              <a:rPr lang="fr-FR" dirty="0" err="1"/>
              <a:t>Order</a:t>
            </a:r>
            <a:endParaRPr lang="en-GB" dirty="0"/>
          </a:p>
        </p:txBody>
      </p:sp>
    </p:spTree>
    <p:extLst>
      <p:ext uri="{BB962C8B-B14F-4D97-AF65-F5344CB8AC3E}">
        <p14:creationId xmlns:p14="http://schemas.microsoft.com/office/powerpoint/2010/main" val="778272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3FDCE-B746-42C2-B263-354AEA0A0C10}"/>
              </a:ext>
            </a:extLst>
          </p:cNvPr>
          <p:cNvSpPr>
            <a:spLocks noGrp="1"/>
          </p:cNvSpPr>
          <p:nvPr>
            <p:ph type="title"/>
          </p:nvPr>
        </p:nvSpPr>
        <p:spPr/>
        <p:txBody>
          <a:bodyPr/>
          <a:lstStyle/>
          <a:p>
            <a:r>
              <a:rPr lang="en-GB" dirty="0"/>
              <a:t>Methane Guiding Principles</a:t>
            </a:r>
            <a:endParaRPr lang="en-BE" dirty="0"/>
          </a:p>
        </p:txBody>
      </p:sp>
      <p:pic>
        <p:nvPicPr>
          <p:cNvPr id="4" name="Picture 3">
            <a:extLst>
              <a:ext uri="{FF2B5EF4-FFF2-40B4-BE49-F238E27FC236}">
                <a16:creationId xmlns:a16="http://schemas.microsoft.com/office/drawing/2014/main" id="{7F3248A6-B65B-4B3F-897B-06CC6D0145FE}"/>
              </a:ext>
            </a:extLst>
          </p:cNvPr>
          <p:cNvPicPr>
            <a:picLocks noChangeAspect="1"/>
          </p:cNvPicPr>
          <p:nvPr/>
        </p:nvPicPr>
        <p:blipFill>
          <a:blip r:embed="rId3"/>
          <a:stretch>
            <a:fillRect/>
          </a:stretch>
        </p:blipFill>
        <p:spPr>
          <a:xfrm>
            <a:off x="7508147" y="1817661"/>
            <a:ext cx="4588603" cy="3589201"/>
          </a:xfrm>
          <a:prstGeom prst="rect">
            <a:avLst/>
          </a:prstGeom>
        </p:spPr>
      </p:pic>
      <p:sp>
        <p:nvSpPr>
          <p:cNvPr id="5" name="TextBox 4">
            <a:extLst>
              <a:ext uri="{FF2B5EF4-FFF2-40B4-BE49-F238E27FC236}">
                <a16:creationId xmlns:a16="http://schemas.microsoft.com/office/drawing/2014/main" id="{9B827A7A-1B6E-4E15-87C6-2EB7679D9009}"/>
              </a:ext>
            </a:extLst>
          </p:cNvPr>
          <p:cNvSpPr txBox="1"/>
          <p:nvPr/>
        </p:nvSpPr>
        <p:spPr>
          <a:xfrm>
            <a:off x="182591" y="1751202"/>
            <a:ext cx="7325556" cy="4093428"/>
          </a:xfrm>
          <a:prstGeom prst="rect">
            <a:avLst/>
          </a:prstGeom>
          <a:noFill/>
        </p:spPr>
        <p:txBody>
          <a:bodyPr wrap="square" rtlCol="0">
            <a:spAutoFit/>
          </a:bodyPr>
          <a:lstStyle/>
          <a:p>
            <a:pPr defTabSz="457200">
              <a:lnSpc>
                <a:spcPct val="90000"/>
              </a:lnSpc>
              <a:spcBef>
                <a:spcPct val="20000"/>
              </a:spcBef>
            </a:pPr>
            <a:r>
              <a:rPr lang="en-GB" sz="2000" dirty="0">
                <a:solidFill>
                  <a:schemeClr val="accent3"/>
                </a:solidFill>
              </a:rPr>
              <a:t>The Guiding Principles on Reducing Methane Emissions across the Natural Gas Value Chain are:</a:t>
            </a:r>
          </a:p>
          <a:p>
            <a:pPr defTabSz="457200">
              <a:lnSpc>
                <a:spcPct val="90000"/>
              </a:lnSpc>
              <a:spcBef>
                <a:spcPct val="20000"/>
              </a:spcBef>
            </a:pPr>
            <a:endParaRPr lang="en-GB" sz="2000" dirty="0">
              <a:solidFill>
                <a:schemeClr val="accent3"/>
              </a:solidFill>
            </a:endParaRPr>
          </a:p>
          <a:p>
            <a:pPr marL="800100" lvl="1" indent="-342900">
              <a:buFont typeface="+mj-lt"/>
              <a:buAutoNum type="arabicPeriod"/>
            </a:pPr>
            <a:r>
              <a:rPr lang="en-GB" dirty="0">
                <a:solidFill>
                  <a:schemeClr val="tx2"/>
                </a:solidFill>
              </a:rPr>
              <a:t>Continually reduce methane emissions </a:t>
            </a:r>
          </a:p>
          <a:p>
            <a:pPr marL="800100" lvl="1" indent="-342900">
              <a:buFont typeface="+mj-lt"/>
              <a:buAutoNum type="arabicPeriod"/>
            </a:pPr>
            <a:r>
              <a:rPr lang="en-GB" dirty="0">
                <a:solidFill>
                  <a:schemeClr val="tx2"/>
                </a:solidFill>
              </a:rPr>
              <a:t>Advance strong performance across gas value chains </a:t>
            </a:r>
          </a:p>
          <a:p>
            <a:pPr marL="800100" lvl="1" indent="-342900">
              <a:buFont typeface="+mj-lt"/>
              <a:buAutoNum type="arabicPeriod"/>
            </a:pPr>
            <a:r>
              <a:rPr lang="en-GB" dirty="0">
                <a:solidFill>
                  <a:schemeClr val="tx2"/>
                </a:solidFill>
              </a:rPr>
              <a:t>Improve accuracy of methane emissions data </a:t>
            </a:r>
          </a:p>
          <a:p>
            <a:pPr marL="800100" lvl="1" indent="-342900">
              <a:buFont typeface="+mj-lt"/>
              <a:buAutoNum type="arabicPeriod"/>
            </a:pPr>
            <a:r>
              <a:rPr lang="en-GB" dirty="0">
                <a:solidFill>
                  <a:schemeClr val="tx2"/>
                </a:solidFill>
              </a:rPr>
              <a:t>Advocate sound policy and regulations on methane emissions </a:t>
            </a:r>
          </a:p>
          <a:p>
            <a:pPr marL="800100" lvl="1" indent="-342900">
              <a:buFont typeface="+mj-lt"/>
              <a:buAutoNum type="arabicPeriod"/>
            </a:pPr>
            <a:r>
              <a:rPr lang="en-GB" dirty="0">
                <a:solidFill>
                  <a:schemeClr val="tx2"/>
                </a:solidFill>
              </a:rPr>
              <a:t>Increase transparency</a:t>
            </a:r>
          </a:p>
          <a:p>
            <a:endParaRPr lang="en-BE" dirty="0"/>
          </a:p>
          <a:p>
            <a:r>
              <a:rPr lang="en-GB" sz="2000" dirty="0">
                <a:solidFill>
                  <a:schemeClr val="accent3"/>
                </a:solidFill>
              </a:rPr>
              <a:t>Growing support for the MGPs:</a:t>
            </a:r>
          </a:p>
          <a:p>
            <a:endParaRPr lang="en-GB" sz="2000" dirty="0">
              <a:solidFill>
                <a:schemeClr val="accent3"/>
              </a:solidFill>
            </a:endParaRPr>
          </a:p>
          <a:p>
            <a:pPr marL="742950" lvl="1" indent="-285750">
              <a:buFont typeface="Arial" panose="020B0604020202020204" pitchFamily="34" charset="0"/>
              <a:buChar char="•"/>
            </a:pPr>
            <a:r>
              <a:rPr lang="en-GB" dirty="0">
                <a:solidFill>
                  <a:schemeClr val="tx2"/>
                </a:solidFill>
              </a:rPr>
              <a:t>Started in November 2017 with 8 companies</a:t>
            </a:r>
          </a:p>
          <a:p>
            <a:pPr marL="742950" lvl="1" indent="-285750">
              <a:buFont typeface="Arial" panose="020B0604020202020204" pitchFamily="34" charset="0"/>
              <a:buChar char="•"/>
            </a:pPr>
            <a:r>
              <a:rPr lang="en-GB" dirty="0">
                <a:solidFill>
                  <a:schemeClr val="tx2"/>
                </a:solidFill>
              </a:rPr>
              <a:t>Now 19 company signatories together with several supporting organisations</a:t>
            </a:r>
            <a:endParaRPr lang="en-BE" dirty="0">
              <a:solidFill>
                <a:schemeClr val="tx2"/>
              </a:solidFill>
            </a:endParaRPr>
          </a:p>
        </p:txBody>
      </p:sp>
    </p:spTree>
    <p:extLst>
      <p:ext uri="{BB962C8B-B14F-4D97-AF65-F5344CB8AC3E}">
        <p14:creationId xmlns:p14="http://schemas.microsoft.com/office/powerpoint/2010/main" val="1787837361"/>
      </p:ext>
    </p:extLst>
  </p:cSld>
  <p:clrMapOvr>
    <a:masterClrMapping/>
  </p:clrMapOvr>
</p:sld>
</file>

<file path=ppt/theme/theme1.xml><?xml version="1.0" encoding="utf-8"?>
<a:theme xmlns:a="http://schemas.openxmlformats.org/drawingml/2006/main" name="IOGP">
  <a:themeElements>
    <a:clrScheme name="Custom 16">
      <a:dk1>
        <a:srgbClr val="000000"/>
      </a:dk1>
      <a:lt1>
        <a:srgbClr val="FFFFFF"/>
      </a:lt1>
      <a:dk2>
        <a:srgbClr val="53565A"/>
      </a:dk2>
      <a:lt2>
        <a:srgbClr val="FFFFFF"/>
      </a:lt2>
      <a:accent1>
        <a:srgbClr val="DC8633"/>
      </a:accent1>
      <a:accent2>
        <a:srgbClr val="833177"/>
      </a:accent2>
      <a:accent3>
        <a:srgbClr val="385E9D"/>
      </a:accent3>
      <a:accent4>
        <a:srgbClr val="453536"/>
      </a:accent4>
      <a:accent5>
        <a:srgbClr val="802F2D"/>
      </a:accent5>
      <a:accent6>
        <a:srgbClr val="523178"/>
      </a:accent6>
      <a:hlink>
        <a:srgbClr val="385E9D"/>
      </a:hlink>
      <a:folHlink>
        <a:srgbClr val="802F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4E07F4F-A0C6-4045-8ED2-324899F098EE}" vid="{BE349AA1-8084-B846-A3F1-A6B5179DC199}"/>
    </a:ext>
  </a:extLst>
</a:theme>
</file>

<file path=ppt/theme/theme2.xml><?xml version="1.0" encoding="utf-8"?>
<a:theme xmlns:a="http://schemas.openxmlformats.org/drawingml/2006/main" name="1_IOGP">
  <a:themeElements>
    <a:clrScheme name="Custom 16">
      <a:dk1>
        <a:srgbClr val="000000"/>
      </a:dk1>
      <a:lt1>
        <a:srgbClr val="FFFFFF"/>
      </a:lt1>
      <a:dk2>
        <a:srgbClr val="53565A"/>
      </a:dk2>
      <a:lt2>
        <a:srgbClr val="FFFFFF"/>
      </a:lt2>
      <a:accent1>
        <a:srgbClr val="DC8633"/>
      </a:accent1>
      <a:accent2>
        <a:srgbClr val="833177"/>
      </a:accent2>
      <a:accent3>
        <a:srgbClr val="385E9D"/>
      </a:accent3>
      <a:accent4>
        <a:srgbClr val="453536"/>
      </a:accent4>
      <a:accent5>
        <a:srgbClr val="802F2D"/>
      </a:accent5>
      <a:accent6>
        <a:srgbClr val="523178"/>
      </a:accent6>
      <a:hlink>
        <a:srgbClr val="385E9D"/>
      </a:hlink>
      <a:folHlink>
        <a:srgbClr val="802F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74E07F4F-A0C6-4045-8ED2-324899F098EE}" vid="{BE349AA1-8084-B846-A3F1-A6B5179DC19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EFEB8A91E6FB4583E1F78802BE61C8" ma:contentTypeVersion="10" ma:contentTypeDescription="Create a new document." ma:contentTypeScope="" ma:versionID="e2ea944878d174ab814fdaee5d3c6e01">
  <xsd:schema xmlns:xsd="http://www.w3.org/2001/XMLSchema" xmlns:xs="http://www.w3.org/2001/XMLSchema" xmlns:p="http://schemas.microsoft.com/office/2006/metadata/properties" xmlns:ns2="5510209e-9c23-471c-b7cb-fd22890ca7f4" xmlns:ns3="cf198d2e-f7b6-4f86-8a5f-b81f1816248e" targetNamespace="http://schemas.microsoft.com/office/2006/metadata/properties" ma:root="true" ma:fieldsID="df94740f7b57a9d28acc6e1a95f88278" ns2:_="" ns3:_="">
    <xsd:import namespace="5510209e-9c23-471c-b7cb-fd22890ca7f4"/>
    <xsd:import namespace="cf198d2e-f7b6-4f86-8a5f-b81f1816248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0209e-9c23-471c-b7cb-fd22890ca7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198d2e-f7b6-4f86-8a5f-b81f1816248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D165C3-C1AC-4493-B3C3-D6DEC81504D7}">
  <ds:schemaRefs>
    <ds:schemaRef ds:uri="http://schemas.microsoft.com/sharepoint/v3/contenttype/forms"/>
  </ds:schemaRefs>
</ds:datastoreItem>
</file>

<file path=customXml/itemProps2.xml><?xml version="1.0" encoding="utf-8"?>
<ds:datastoreItem xmlns:ds="http://schemas.openxmlformats.org/officeDocument/2006/customXml" ds:itemID="{B977F94D-E7ED-4C8D-B13F-0FC54CBAD8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10209e-9c23-471c-b7cb-fd22890ca7f4"/>
    <ds:schemaRef ds:uri="cf198d2e-f7b6-4f86-8a5f-b81f181624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6721D4-9C31-43F7-9EE3-DCD2494699E4}">
  <ds:schemaRefs>
    <ds:schemaRef ds:uri="http://purl.org/dc/dcmitype/"/>
    <ds:schemaRef ds:uri="cf198d2e-f7b6-4f86-8a5f-b81f1816248e"/>
    <ds:schemaRef ds:uri="http://purl.org/dc/terms/"/>
    <ds:schemaRef ds:uri="http://schemas.microsoft.com/office/2006/metadata/properties"/>
    <ds:schemaRef ds:uri="http://www.w3.org/XML/1998/namespace"/>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5510209e-9c23-471c-b7cb-fd22890ca7f4"/>
  </ds:schemaRefs>
</ds:datastoreItem>
</file>

<file path=docProps/app.xml><?xml version="1.0" encoding="utf-8"?>
<Properties xmlns="http://schemas.openxmlformats.org/officeDocument/2006/extended-properties" xmlns:vt="http://schemas.openxmlformats.org/officeDocument/2006/docPropsVTypes">
  <Template>EAGC FRM</Template>
  <TotalTime>0</TotalTime>
  <Words>731</Words>
  <Application>Microsoft Office PowerPoint</Application>
  <PresentationFormat>Breitbild</PresentationFormat>
  <Paragraphs>110</Paragraphs>
  <Slides>18</Slides>
  <Notes>2</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18</vt:i4>
      </vt:variant>
    </vt:vector>
  </HeadingPairs>
  <TitlesOfParts>
    <vt:vector size="22" baseType="lpstr">
      <vt:lpstr>Arial</vt:lpstr>
      <vt:lpstr>Calibri</vt:lpstr>
      <vt:lpstr>IOGP</vt:lpstr>
      <vt:lpstr>1_IOGP</vt:lpstr>
      <vt:lpstr>PowerPoint-Präsentation</vt:lpstr>
      <vt:lpstr>International Association of Oil &amp; Gas Producers - IOGP</vt:lpstr>
      <vt:lpstr>Global Membership</vt:lpstr>
      <vt:lpstr>PowerPoint-Präsentation</vt:lpstr>
      <vt:lpstr>Gas – ½ of Europe’s needs are produced in Europe</vt:lpstr>
      <vt:lpstr>Oil – 1/4 of Europe’s needs are produced in Europe</vt:lpstr>
      <vt:lpstr>Energy Demand Today and in 2040</vt:lpstr>
      <vt:lpstr>PowerPoint-Präsentation</vt:lpstr>
      <vt:lpstr>Methane Guiding Principles</vt:lpstr>
      <vt:lpstr>PowerPoint-Präsentation</vt:lpstr>
      <vt:lpstr>2050 Pathways: Hydrogen is key</vt:lpstr>
      <vt:lpstr>No Paris agreement objectives without CCUS</vt:lpstr>
      <vt:lpstr>CCUS – How it Works</vt:lpstr>
      <vt:lpstr>CCUS – The Potential</vt:lpstr>
      <vt:lpstr>CCUS – More than a concept</vt:lpstr>
      <vt:lpstr>CCUS cannot be “just an oil &amp; gas thing”</vt:lpstr>
      <vt:lpstr>In Short !</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Terzian, Nareg</dc:creator>
  <cp:lastModifiedBy>Michael Hilser</cp:lastModifiedBy>
  <cp:revision>25</cp:revision>
  <dcterms:created xsi:type="dcterms:W3CDTF">2019-11-04T15:14:56Z</dcterms:created>
  <dcterms:modified xsi:type="dcterms:W3CDTF">2019-12-18T11:55:55Z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0x0101004BEFEB8A91E6FB4583E1F78802BE61C8</vt:lpwstr>
  </property>
</Properties>
</file>